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9" r:id="rId4"/>
    <p:sldId id="260" r:id="rId5"/>
    <p:sldId id="264" r:id="rId6"/>
    <p:sldId id="263" r:id="rId7"/>
    <p:sldId id="262" r:id="rId8"/>
    <p:sldId id="265" r:id="rId9"/>
    <p:sldId id="266" r:id="rId10"/>
    <p:sldId id="267" r:id="rId11"/>
    <p:sldId id="261" r:id="rId12"/>
    <p:sldId id="268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89" d="100"/>
          <a:sy n="89" d="100"/>
        </p:scale>
        <p:origin x="120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0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6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7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8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9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cap="none" spc="0" normalizeH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pPr>
            <a:r>
              <a:rPr lang="ru-RU"/>
              <a:t>Рівень обізнаності з роботою суду та суддів в цілому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cap="none" spc="0" normalizeH="0" baseline="0">
              <a:solidFill>
                <a:schemeClr val="tx1"/>
              </a:solidFill>
              <a:latin typeface="+mj-lt"/>
              <a:ea typeface="+mj-ea"/>
              <a:cs typeface="+mj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обізнаність!$D$9:$V$9</c:f>
              <c:strCache>
                <c:ptCount val="19"/>
                <c:pt idx="0">
                  <c:v>Апеляційний  СХО</c:v>
                </c:pt>
                <c:pt idx="1">
                  <c:v>Господарський  СХО</c:v>
                </c:pt>
                <c:pt idx="2">
                  <c:v>ХОАС</c:v>
                </c:pt>
                <c:pt idx="3">
                  <c:v>Білогірський районний СХО</c:v>
                </c:pt>
                <c:pt idx="4">
                  <c:v>Віньковецький районний  СХО</c:v>
                </c:pt>
                <c:pt idx="5">
                  <c:v>Волочиський районний  СХО</c:v>
                </c:pt>
                <c:pt idx="6">
                  <c:v>Городоцький районний  СХО</c:v>
                </c:pt>
                <c:pt idx="7">
                  <c:v>Деражнянський районний  СХО</c:v>
                </c:pt>
                <c:pt idx="8">
                  <c:v>Дунаєвецький районний  СХО</c:v>
                </c:pt>
                <c:pt idx="9">
                  <c:v>Ізяславський районний  СХО</c:v>
                </c:pt>
                <c:pt idx="10">
                  <c:v>Кам'янець-Подільський міськрайонний  СХО</c:v>
                </c:pt>
                <c:pt idx="11">
                  <c:v>Красилівський районний  СХО</c:v>
                </c:pt>
                <c:pt idx="12">
                  <c:v>Летичівський рфйонний  СХО</c:v>
                </c:pt>
                <c:pt idx="13">
                  <c:v>Новоушицький районний  СХО</c:v>
                </c:pt>
                <c:pt idx="14">
                  <c:v>Полонський районний  СХО</c:v>
                </c:pt>
                <c:pt idx="15">
                  <c:v>Старосинявський районний  СХО</c:v>
                </c:pt>
                <c:pt idx="16">
                  <c:v>Теофіпольський районний  СХО</c:v>
                </c:pt>
                <c:pt idx="17">
                  <c:v>Чемеровецький районний  СХО</c:v>
                </c:pt>
                <c:pt idx="18">
                  <c:v>Ярмолинецький районний  СХО</c:v>
                </c:pt>
              </c:strCache>
            </c:strRef>
          </c:cat>
          <c:val>
            <c:numRef>
              <c:f>обізнаність!$D$8:$V$8</c:f>
              <c:numCache>
                <c:formatCode>General</c:formatCode>
                <c:ptCount val="19"/>
                <c:pt idx="0">
                  <c:v>3.3</c:v>
                </c:pt>
                <c:pt idx="1">
                  <c:v>3.5</c:v>
                </c:pt>
                <c:pt idx="2">
                  <c:v>3.4</c:v>
                </c:pt>
                <c:pt idx="3">
                  <c:v>3</c:v>
                </c:pt>
                <c:pt idx="4">
                  <c:v>3.1</c:v>
                </c:pt>
                <c:pt idx="5">
                  <c:v>3.1</c:v>
                </c:pt>
                <c:pt idx="6">
                  <c:v>2.8</c:v>
                </c:pt>
                <c:pt idx="7">
                  <c:v>2.8</c:v>
                </c:pt>
                <c:pt idx="8">
                  <c:v>3.1</c:v>
                </c:pt>
                <c:pt idx="9">
                  <c:v>3.1</c:v>
                </c:pt>
                <c:pt idx="10">
                  <c:v>3.1</c:v>
                </c:pt>
                <c:pt idx="11">
                  <c:v>3.1</c:v>
                </c:pt>
                <c:pt idx="12">
                  <c:v>2.8</c:v>
                </c:pt>
                <c:pt idx="13">
                  <c:v>3</c:v>
                </c:pt>
                <c:pt idx="14">
                  <c:v>2.9</c:v>
                </c:pt>
                <c:pt idx="15">
                  <c:v>2.8</c:v>
                </c:pt>
                <c:pt idx="16">
                  <c:v>3.1</c:v>
                </c:pt>
                <c:pt idx="17">
                  <c:v>2.8</c:v>
                </c:pt>
                <c:pt idx="18">
                  <c:v>3.2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99"/>
        <c:axId val="142391872"/>
        <c:axId val="142392432"/>
      </c:barChart>
      <c:catAx>
        <c:axId val="1423918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cap="none" spc="0" normalizeH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42392432"/>
        <c:crosses val="autoZero"/>
        <c:auto val="1"/>
        <c:lblAlgn val="ctr"/>
        <c:lblOffset val="100"/>
        <c:noMultiLvlLbl val="0"/>
      </c:catAx>
      <c:valAx>
        <c:axId val="1423924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423918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ru-RU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cap="none" spc="0" normalizeH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pPr>
            <a:r>
              <a:rPr lang="ru-RU"/>
              <a:t>Причини недовіри до судової влади</a:t>
            </a:r>
          </a:p>
        </c:rich>
      </c:tx>
      <c:layout>
        <c:manualLayout>
          <c:xMode val="edge"/>
          <c:yMode val="edge"/>
          <c:x val="0.31140813648293958"/>
          <c:y val="3.186994648924698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cap="none" spc="0" normalizeH="0" baseline="0">
              <a:solidFill>
                <a:schemeClr val="tx1"/>
              </a:solidFill>
              <a:latin typeface="+mj-lt"/>
              <a:ea typeface="+mj-ea"/>
              <a:cs typeface="+mj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5.3368672970553213E-2"/>
          <c:y val="0.14810523103216749"/>
          <c:w val="0.93799819553805774"/>
          <c:h val="0.4153637306964536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'причини недовіри'!$C$5</c:f>
              <c:strCache>
                <c:ptCount val="1"/>
                <c:pt idx="0">
                  <c:v>Низькі етичні стандарти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'причини недовіри'!$D$9:$V$9</c:f>
              <c:strCache>
                <c:ptCount val="19"/>
                <c:pt idx="0">
                  <c:v>Апеляційний  СХО</c:v>
                </c:pt>
                <c:pt idx="1">
                  <c:v>Господарський  СХО</c:v>
                </c:pt>
                <c:pt idx="2">
                  <c:v>ХОАС</c:v>
                </c:pt>
                <c:pt idx="3">
                  <c:v>Білогірський районний СХО</c:v>
                </c:pt>
                <c:pt idx="4">
                  <c:v>Віньковецький районний  СХО</c:v>
                </c:pt>
                <c:pt idx="5">
                  <c:v>Волочиський районний  СХО</c:v>
                </c:pt>
                <c:pt idx="6">
                  <c:v>Городоцький районний  СХО</c:v>
                </c:pt>
                <c:pt idx="7">
                  <c:v>Деражнянський районний  СХО</c:v>
                </c:pt>
                <c:pt idx="8">
                  <c:v>Дунаєвецький районний  СХО</c:v>
                </c:pt>
                <c:pt idx="9">
                  <c:v>Ізяславський районний  СХО</c:v>
                </c:pt>
                <c:pt idx="10">
                  <c:v>Кам'янець-Подільський міськрайонний  СХО</c:v>
                </c:pt>
                <c:pt idx="11">
                  <c:v>Красилівський районний  СХО</c:v>
                </c:pt>
                <c:pt idx="12">
                  <c:v>Летичівський рфйонний  СХО</c:v>
                </c:pt>
                <c:pt idx="13">
                  <c:v>Новоушицький районний  СХО</c:v>
                </c:pt>
                <c:pt idx="14">
                  <c:v>Полонський районний  СХО</c:v>
                </c:pt>
                <c:pt idx="15">
                  <c:v>Старосинявський районний  СХО</c:v>
                </c:pt>
                <c:pt idx="16">
                  <c:v>Теофіпольський районний  СХО</c:v>
                </c:pt>
                <c:pt idx="17">
                  <c:v>Чемеровецький районний  СХО</c:v>
                </c:pt>
                <c:pt idx="18">
                  <c:v>Ярмолинецький районний  СХО</c:v>
                </c:pt>
              </c:strCache>
            </c:strRef>
          </c:cat>
          <c:val>
            <c:numRef>
              <c:f>'причини недовіри'!$D$5:$V$5</c:f>
              <c:numCache>
                <c:formatCode>General</c:formatCode>
                <c:ptCount val="19"/>
                <c:pt idx="0">
                  <c:v>22</c:v>
                </c:pt>
                <c:pt idx="1">
                  <c:v>13</c:v>
                </c:pt>
                <c:pt idx="2">
                  <c:v>15</c:v>
                </c:pt>
                <c:pt idx="3">
                  <c:v>14</c:v>
                </c:pt>
                <c:pt idx="4">
                  <c:v>19</c:v>
                </c:pt>
                <c:pt idx="5">
                  <c:v>13</c:v>
                </c:pt>
                <c:pt idx="6">
                  <c:v>25</c:v>
                </c:pt>
                <c:pt idx="7">
                  <c:v>17</c:v>
                </c:pt>
                <c:pt idx="8">
                  <c:v>16</c:v>
                </c:pt>
                <c:pt idx="9">
                  <c:v>27</c:v>
                </c:pt>
                <c:pt idx="10">
                  <c:v>19</c:v>
                </c:pt>
                <c:pt idx="11">
                  <c:v>20</c:v>
                </c:pt>
                <c:pt idx="12">
                  <c:v>14</c:v>
                </c:pt>
                <c:pt idx="13">
                  <c:v>42</c:v>
                </c:pt>
                <c:pt idx="14">
                  <c:v>23</c:v>
                </c:pt>
                <c:pt idx="15">
                  <c:v>30</c:v>
                </c:pt>
                <c:pt idx="16">
                  <c:v>13</c:v>
                </c:pt>
                <c:pt idx="17">
                  <c:v>17</c:v>
                </c:pt>
                <c:pt idx="18">
                  <c:v>22</c:v>
                </c:pt>
              </c:numCache>
            </c:numRef>
          </c:val>
        </c:ser>
        <c:ser>
          <c:idx val="1"/>
          <c:order val="1"/>
          <c:tx>
            <c:strRef>
              <c:f>'причини недовіри'!$C$6</c:f>
              <c:strCache>
                <c:ptCount val="1"/>
                <c:pt idx="0">
                  <c:v>Залежність суддів від законодавчої влади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'причини недовіри'!$D$9:$V$9</c:f>
              <c:strCache>
                <c:ptCount val="19"/>
                <c:pt idx="0">
                  <c:v>Апеляційний  СХО</c:v>
                </c:pt>
                <c:pt idx="1">
                  <c:v>Господарський  СХО</c:v>
                </c:pt>
                <c:pt idx="2">
                  <c:v>ХОАС</c:v>
                </c:pt>
                <c:pt idx="3">
                  <c:v>Білогірський районний СХО</c:v>
                </c:pt>
                <c:pt idx="4">
                  <c:v>Віньковецький районний  СХО</c:v>
                </c:pt>
                <c:pt idx="5">
                  <c:v>Волочиський районний  СХО</c:v>
                </c:pt>
                <c:pt idx="6">
                  <c:v>Городоцький районний  СХО</c:v>
                </c:pt>
                <c:pt idx="7">
                  <c:v>Деражнянський районний  СХО</c:v>
                </c:pt>
                <c:pt idx="8">
                  <c:v>Дунаєвецький районний  СХО</c:v>
                </c:pt>
                <c:pt idx="9">
                  <c:v>Ізяславський районний  СХО</c:v>
                </c:pt>
                <c:pt idx="10">
                  <c:v>Кам'янець-Подільський міськрайонний  СХО</c:v>
                </c:pt>
                <c:pt idx="11">
                  <c:v>Красилівський районний  СХО</c:v>
                </c:pt>
                <c:pt idx="12">
                  <c:v>Летичівський рфйонний  СХО</c:v>
                </c:pt>
                <c:pt idx="13">
                  <c:v>Новоушицький районний  СХО</c:v>
                </c:pt>
                <c:pt idx="14">
                  <c:v>Полонський районний  СХО</c:v>
                </c:pt>
                <c:pt idx="15">
                  <c:v>Старосинявський районний  СХО</c:v>
                </c:pt>
                <c:pt idx="16">
                  <c:v>Теофіпольський районний  СХО</c:v>
                </c:pt>
                <c:pt idx="17">
                  <c:v>Чемеровецький районний  СХО</c:v>
                </c:pt>
                <c:pt idx="18">
                  <c:v>Ярмолинецький районний  СХО</c:v>
                </c:pt>
              </c:strCache>
            </c:strRef>
          </c:cat>
          <c:val>
            <c:numRef>
              <c:f>'причини недовіри'!$D$6:$V$6</c:f>
              <c:numCache>
                <c:formatCode>General</c:formatCode>
                <c:ptCount val="19"/>
                <c:pt idx="0">
                  <c:v>29</c:v>
                </c:pt>
                <c:pt idx="1">
                  <c:v>16</c:v>
                </c:pt>
                <c:pt idx="2">
                  <c:v>45</c:v>
                </c:pt>
                <c:pt idx="3">
                  <c:v>25</c:v>
                </c:pt>
                <c:pt idx="4">
                  <c:v>44</c:v>
                </c:pt>
                <c:pt idx="5">
                  <c:v>24</c:v>
                </c:pt>
                <c:pt idx="6">
                  <c:v>29</c:v>
                </c:pt>
                <c:pt idx="7">
                  <c:v>33</c:v>
                </c:pt>
                <c:pt idx="8">
                  <c:v>43</c:v>
                </c:pt>
                <c:pt idx="9">
                  <c:v>33</c:v>
                </c:pt>
                <c:pt idx="10">
                  <c:v>40</c:v>
                </c:pt>
                <c:pt idx="11">
                  <c:v>20</c:v>
                </c:pt>
                <c:pt idx="12">
                  <c:v>21</c:v>
                </c:pt>
                <c:pt idx="13">
                  <c:v>29</c:v>
                </c:pt>
                <c:pt idx="14">
                  <c:v>40</c:v>
                </c:pt>
                <c:pt idx="15">
                  <c:v>6</c:v>
                </c:pt>
                <c:pt idx="16">
                  <c:v>45</c:v>
                </c:pt>
                <c:pt idx="17">
                  <c:v>8</c:v>
                </c:pt>
                <c:pt idx="18">
                  <c:v>24</c:v>
                </c:pt>
              </c:numCache>
            </c:numRef>
          </c:val>
        </c:ser>
        <c:ser>
          <c:idx val="2"/>
          <c:order val="2"/>
          <c:tx>
            <c:strRef>
              <c:f>'причини недовіри'!$C$7</c:f>
              <c:strCache>
                <c:ptCount val="1"/>
                <c:pt idx="0">
                  <c:v>Залежність суддів від виконавчої влади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'причини недовіри'!$D$9:$V$9</c:f>
              <c:strCache>
                <c:ptCount val="19"/>
                <c:pt idx="0">
                  <c:v>Апеляційний  СХО</c:v>
                </c:pt>
                <c:pt idx="1">
                  <c:v>Господарський  СХО</c:v>
                </c:pt>
                <c:pt idx="2">
                  <c:v>ХОАС</c:v>
                </c:pt>
                <c:pt idx="3">
                  <c:v>Білогірський районний СХО</c:v>
                </c:pt>
                <c:pt idx="4">
                  <c:v>Віньковецький районний  СХО</c:v>
                </c:pt>
                <c:pt idx="5">
                  <c:v>Волочиський районний  СХО</c:v>
                </c:pt>
                <c:pt idx="6">
                  <c:v>Городоцький районний  СХО</c:v>
                </c:pt>
                <c:pt idx="7">
                  <c:v>Деражнянський районний  СХО</c:v>
                </c:pt>
                <c:pt idx="8">
                  <c:v>Дунаєвецький районний  СХО</c:v>
                </c:pt>
                <c:pt idx="9">
                  <c:v>Ізяславський районний  СХО</c:v>
                </c:pt>
                <c:pt idx="10">
                  <c:v>Кам'янець-Подільський міськрайонний  СХО</c:v>
                </c:pt>
                <c:pt idx="11">
                  <c:v>Красилівський районний  СХО</c:v>
                </c:pt>
                <c:pt idx="12">
                  <c:v>Летичівський рфйонний  СХО</c:v>
                </c:pt>
                <c:pt idx="13">
                  <c:v>Новоушицький районний  СХО</c:v>
                </c:pt>
                <c:pt idx="14">
                  <c:v>Полонський районний  СХО</c:v>
                </c:pt>
                <c:pt idx="15">
                  <c:v>Старосинявський районний  СХО</c:v>
                </c:pt>
                <c:pt idx="16">
                  <c:v>Теофіпольський районний  СХО</c:v>
                </c:pt>
                <c:pt idx="17">
                  <c:v>Чемеровецький районний  СХО</c:v>
                </c:pt>
                <c:pt idx="18">
                  <c:v>Ярмолинецький районний  СХО</c:v>
                </c:pt>
              </c:strCache>
            </c:strRef>
          </c:cat>
          <c:val>
            <c:numRef>
              <c:f>'причини недовіри'!$D$7:$V$7</c:f>
              <c:numCache>
                <c:formatCode>General</c:formatCode>
                <c:ptCount val="19"/>
                <c:pt idx="0">
                  <c:v>30</c:v>
                </c:pt>
                <c:pt idx="1">
                  <c:v>18</c:v>
                </c:pt>
                <c:pt idx="2">
                  <c:v>42</c:v>
                </c:pt>
                <c:pt idx="3">
                  <c:v>13</c:v>
                </c:pt>
                <c:pt idx="4">
                  <c:v>37</c:v>
                </c:pt>
                <c:pt idx="5">
                  <c:v>13</c:v>
                </c:pt>
                <c:pt idx="6">
                  <c:v>33</c:v>
                </c:pt>
                <c:pt idx="7">
                  <c:v>26</c:v>
                </c:pt>
                <c:pt idx="8">
                  <c:v>20</c:v>
                </c:pt>
                <c:pt idx="9">
                  <c:v>15</c:v>
                </c:pt>
                <c:pt idx="10">
                  <c:v>27</c:v>
                </c:pt>
                <c:pt idx="11">
                  <c:v>16</c:v>
                </c:pt>
                <c:pt idx="12">
                  <c:v>12</c:v>
                </c:pt>
                <c:pt idx="13">
                  <c:v>25</c:v>
                </c:pt>
                <c:pt idx="14">
                  <c:v>44</c:v>
                </c:pt>
                <c:pt idx="15">
                  <c:v>6</c:v>
                </c:pt>
                <c:pt idx="16">
                  <c:v>16</c:v>
                </c:pt>
                <c:pt idx="17">
                  <c:v>13</c:v>
                </c:pt>
                <c:pt idx="18">
                  <c:v>16</c:v>
                </c:pt>
              </c:numCache>
            </c:numRef>
          </c:val>
        </c:ser>
        <c:ser>
          <c:idx val="3"/>
          <c:order val="3"/>
          <c:tx>
            <c:strRef>
              <c:f>'причини недовіри'!$C$8</c:f>
              <c:strCache>
                <c:ptCount val="1"/>
                <c:pt idx="0">
                  <c:v>корумпованість суддів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'причини недовіри'!$D$9:$V$9</c:f>
              <c:strCache>
                <c:ptCount val="19"/>
                <c:pt idx="0">
                  <c:v>Апеляційний  СХО</c:v>
                </c:pt>
                <c:pt idx="1">
                  <c:v>Господарський  СХО</c:v>
                </c:pt>
                <c:pt idx="2">
                  <c:v>ХОАС</c:v>
                </c:pt>
                <c:pt idx="3">
                  <c:v>Білогірський районний СХО</c:v>
                </c:pt>
                <c:pt idx="4">
                  <c:v>Віньковецький районний  СХО</c:v>
                </c:pt>
                <c:pt idx="5">
                  <c:v>Волочиський районний  СХО</c:v>
                </c:pt>
                <c:pt idx="6">
                  <c:v>Городоцький районний  СХО</c:v>
                </c:pt>
                <c:pt idx="7">
                  <c:v>Деражнянський районний  СХО</c:v>
                </c:pt>
                <c:pt idx="8">
                  <c:v>Дунаєвецький районний  СХО</c:v>
                </c:pt>
                <c:pt idx="9">
                  <c:v>Ізяславський районний  СХО</c:v>
                </c:pt>
                <c:pt idx="10">
                  <c:v>Кам'янець-Подільський міськрайонний  СХО</c:v>
                </c:pt>
                <c:pt idx="11">
                  <c:v>Красилівський районний  СХО</c:v>
                </c:pt>
                <c:pt idx="12">
                  <c:v>Летичівський рфйонний  СХО</c:v>
                </c:pt>
                <c:pt idx="13">
                  <c:v>Новоушицький районний  СХО</c:v>
                </c:pt>
                <c:pt idx="14">
                  <c:v>Полонський районний  СХО</c:v>
                </c:pt>
                <c:pt idx="15">
                  <c:v>Старосинявський районний  СХО</c:v>
                </c:pt>
                <c:pt idx="16">
                  <c:v>Теофіпольський районний  СХО</c:v>
                </c:pt>
                <c:pt idx="17">
                  <c:v>Чемеровецький районний  СХО</c:v>
                </c:pt>
                <c:pt idx="18">
                  <c:v>Ярмолинецький районний  СХО</c:v>
                </c:pt>
              </c:strCache>
            </c:strRef>
          </c:cat>
          <c:val>
            <c:numRef>
              <c:f>'причини недовіри'!$D$8:$V$8</c:f>
              <c:numCache>
                <c:formatCode>General</c:formatCode>
                <c:ptCount val="19"/>
                <c:pt idx="0">
                  <c:v>70</c:v>
                </c:pt>
                <c:pt idx="1">
                  <c:v>53</c:v>
                </c:pt>
                <c:pt idx="2">
                  <c:v>38</c:v>
                </c:pt>
                <c:pt idx="3">
                  <c:v>48</c:v>
                </c:pt>
                <c:pt idx="4">
                  <c:v>44</c:v>
                </c:pt>
                <c:pt idx="5">
                  <c:v>59</c:v>
                </c:pt>
                <c:pt idx="6">
                  <c:v>75</c:v>
                </c:pt>
                <c:pt idx="7">
                  <c:v>48</c:v>
                </c:pt>
                <c:pt idx="8">
                  <c:v>57</c:v>
                </c:pt>
                <c:pt idx="9">
                  <c:v>65</c:v>
                </c:pt>
                <c:pt idx="10">
                  <c:v>60</c:v>
                </c:pt>
                <c:pt idx="11">
                  <c:v>75</c:v>
                </c:pt>
                <c:pt idx="12">
                  <c:v>74</c:v>
                </c:pt>
                <c:pt idx="13">
                  <c:v>56</c:v>
                </c:pt>
                <c:pt idx="14">
                  <c:v>58</c:v>
                </c:pt>
                <c:pt idx="15">
                  <c:v>58</c:v>
                </c:pt>
                <c:pt idx="16">
                  <c:v>61</c:v>
                </c:pt>
                <c:pt idx="17">
                  <c:v>67</c:v>
                </c:pt>
                <c:pt idx="18">
                  <c:v>47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99"/>
        <c:axId val="136335104"/>
        <c:axId val="136335664"/>
      </c:barChart>
      <c:catAx>
        <c:axId val="1363351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cap="none" spc="0" normalizeH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36335664"/>
        <c:crosses val="autoZero"/>
        <c:auto val="1"/>
        <c:lblAlgn val="ctr"/>
        <c:lblOffset val="100"/>
        <c:noMultiLvlLbl val="0"/>
      </c:catAx>
      <c:valAx>
        <c:axId val="1363356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363351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cap="none" spc="0" normalizeH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pPr>
            <a:r>
              <a:rPr lang="ru-RU"/>
              <a:t>Оцінка якості роботи суду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cap="none" spc="0" normalizeH="0" baseline="0">
              <a:solidFill>
                <a:schemeClr val="tx1"/>
              </a:solidFill>
              <a:latin typeface="+mj-lt"/>
              <a:ea typeface="+mj-ea"/>
              <a:cs typeface="+mj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оцінка!$D$9:$V$9</c:f>
              <c:strCache>
                <c:ptCount val="19"/>
                <c:pt idx="0">
                  <c:v>Апеляційний  СХО</c:v>
                </c:pt>
                <c:pt idx="1">
                  <c:v>Господарський  СХО</c:v>
                </c:pt>
                <c:pt idx="2">
                  <c:v>ХОАС</c:v>
                </c:pt>
                <c:pt idx="3">
                  <c:v>Білогірський районний СХО</c:v>
                </c:pt>
                <c:pt idx="4">
                  <c:v>Віньковецький районний  СХО</c:v>
                </c:pt>
                <c:pt idx="5">
                  <c:v>Волочиський районний  СХО</c:v>
                </c:pt>
                <c:pt idx="6">
                  <c:v>Городоцький районний  СХО</c:v>
                </c:pt>
                <c:pt idx="7">
                  <c:v>Деражнянський районний  СХО</c:v>
                </c:pt>
                <c:pt idx="8">
                  <c:v>Дунаєвецький районний  СХО</c:v>
                </c:pt>
                <c:pt idx="9">
                  <c:v>Ізяславський районний  СХО</c:v>
                </c:pt>
                <c:pt idx="10">
                  <c:v>Кам'янець-Подільський міськрайонний  СХО</c:v>
                </c:pt>
                <c:pt idx="11">
                  <c:v>Красилівський районний  СХО</c:v>
                </c:pt>
                <c:pt idx="12">
                  <c:v>Летичівський рфйонний  СХО</c:v>
                </c:pt>
                <c:pt idx="13">
                  <c:v>Новоушицький районний  СХО</c:v>
                </c:pt>
                <c:pt idx="14">
                  <c:v>Полонський районний  СХО</c:v>
                </c:pt>
                <c:pt idx="15">
                  <c:v>Старосинявський районний  СХО</c:v>
                </c:pt>
                <c:pt idx="16">
                  <c:v>Теофіпольський районний  СХО</c:v>
                </c:pt>
                <c:pt idx="17">
                  <c:v>Чемеровецький районний  СХО</c:v>
                </c:pt>
                <c:pt idx="18">
                  <c:v>Ярмолинецький районний  СХО</c:v>
                </c:pt>
              </c:strCache>
            </c:strRef>
          </c:cat>
          <c:val>
            <c:numRef>
              <c:f>оцінка!$D$8:$V$8</c:f>
              <c:numCache>
                <c:formatCode>General</c:formatCode>
                <c:ptCount val="19"/>
                <c:pt idx="0">
                  <c:v>4</c:v>
                </c:pt>
                <c:pt idx="1">
                  <c:v>4.5</c:v>
                </c:pt>
                <c:pt idx="2">
                  <c:v>4.2</c:v>
                </c:pt>
                <c:pt idx="3">
                  <c:v>4.5</c:v>
                </c:pt>
                <c:pt idx="4">
                  <c:v>4.7</c:v>
                </c:pt>
                <c:pt idx="5">
                  <c:v>4.4000000000000004</c:v>
                </c:pt>
                <c:pt idx="6">
                  <c:v>3.9</c:v>
                </c:pt>
                <c:pt idx="7">
                  <c:v>4.3</c:v>
                </c:pt>
                <c:pt idx="8">
                  <c:v>4.0999999999999996</c:v>
                </c:pt>
                <c:pt idx="9">
                  <c:v>4.3</c:v>
                </c:pt>
                <c:pt idx="10">
                  <c:v>4.0999999999999996</c:v>
                </c:pt>
                <c:pt idx="11">
                  <c:v>4.3</c:v>
                </c:pt>
                <c:pt idx="12">
                  <c:v>4.3</c:v>
                </c:pt>
                <c:pt idx="13">
                  <c:v>4.5</c:v>
                </c:pt>
                <c:pt idx="14">
                  <c:v>4.2</c:v>
                </c:pt>
                <c:pt idx="15">
                  <c:v>4.5999999999999996</c:v>
                </c:pt>
                <c:pt idx="16">
                  <c:v>4.0999999999999996</c:v>
                </c:pt>
                <c:pt idx="17">
                  <c:v>4.2</c:v>
                </c:pt>
                <c:pt idx="18">
                  <c:v>4.3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99"/>
        <c:axId val="142395792"/>
        <c:axId val="142396352"/>
      </c:barChart>
      <c:catAx>
        <c:axId val="1423957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cap="none" spc="0" normalizeH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42396352"/>
        <c:crosses val="autoZero"/>
        <c:auto val="1"/>
        <c:lblAlgn val="ctr"/>
        <c:lblOffset val="100"/>
        <c:noMultiLvlLbl val="0"/>
      </c:catAx>
      <c:valAx>
        <c:axId val="1423963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423957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Доступність суду</a:t>
            </a:r>
          </a:p>
        </c:rich>
      </c:tx>
      <c:layout>
        <c:manualLayout>
          <c:xMode val="edge"/>
          <c:yMode val="edge"/>
          <c:x val="0.3749498170972923"/>
          <c:y val="2.566845208005413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7.7230665287601766E-2"/>
          <c:y val="9.6006762348447114E-2"/>
          <c:w val="0.69405737021219804"/>
          <c:h val="0.47577668730189931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'доступність '!$C$3</c:f>
              <c:strCache>
                <c:ptCount val="1"/>
                <c:pt idx="0">
                  <c:v>Як ви вважаєте, чи люди з обмеженими можливостями можуть безперешкодно потрапити до приміщення суду і користуватися послугами суду?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96000"/>
                    <a:lumMod val="104000"/>
                  </a:schemeClr>
                </a:gs>
                <a:gs pos="100000">
                  <a:schemeClr val="accent1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'доступність '!$D$9:$V$9</c:f>
              <c:strCache>
                <c:ptCount val="19"/>
                <c:pt idx="0">
                  <c:v>Апеляційний  СХО</c:v>
                </c:pt>
                <c:pt idx="1">
                  <c:v>Господарський  СХО</c:v>
                </c:pt>
                <c:pt idx="2">
                  <c:v>ХОАС</c:v>
                </c:pt>
                <c:pt idx="3">
                  <c:v>Білогірський районний СХО</c:v>
                </c:pt>
                <c:pt idx="4">
                  <c:v>Віньковецький районний  СХО</c:v>
                </c:pt>
                <c:pt idx="5">
                  <c:v>Волочиський районний  СХО</c:v>
                </c:pt>
                <c:pt idx="6">
                  <c:v>Городоцький районний  СХО</c:v>
                </c:pt>
                <c:pt idx="7">
                  <c:v>Деражнянський районний  СХО</c:v>
                </c:pt>
                <c:pt idx="8">
                  <c:v>Дунаєвецький районний  СХО</c:v>
                </c:pt>
                <c:pt idx="9">
                  <c:v>Ізяславський районний  СХО</c:v>
                </c:pt>
                <c:pt idx="10">
                  <c:v>Кам'янець-Подільський міськрайонний  СХО</c:v>
                </c:pt>
                <c:pt idx="11">
                  <c:v>Красилівський районний  СХО</c:v>
                </c:pt>
                <c:pt idx="12">
                  <c:v>Летичівський рфйонний  СХО</c:v>
                </c:pt>
                <c:pt idx="13">
                  <c:v>Новоушицький районний  СХО</c:v>
                </c:pt>
                <c:pt idx="14">
                  <c:v>Полонський районний  СХО</c:v>
                </c:pt>
                <c:pt idx="15">
                  <c:v>Старосинявський районний  СХО</c:v>
                </c:pt>
                <c:pt idx="16">
                  <c:v>Теофіпольський районний  СХО</c:v>
                </c:pt>
                <c:pt idx="17">
                  <c:v>Чемеровецький районний  СХО</c:v>
                </c:pt>
                <c:pt idx="18">
                  <c:v>Ярмолинецький районний  СХО</c:v>
                </c:pt>
              </c:strCache>
            </c:strRef>
          </c:cat>
          <c:val>
            <c:numRef>
              <c:f>'доступність '!$D$3:$V$3</c:f>
              <c:numCache>
                <c:formatCode>General</c:formatCode>
                <c:ptCount val="19"/>
                <c:pt idx="0">
                  <c:v>2.63</c:v>
                </c:pt>
                <c:pt idx="1">
                  <c:v>3.59</c:v>
                </c:pt>
                <c:pt idx="2">
                  <c:v>3.33</c:v>
                </c:pt>
                <c:pt idx="3">
                  <c:v>4.62</c:v>
                </c:pt>
                <c:pt idx="4">
                  <c:v>4.12</c:v>
                </c:pt>
                <c:pt idx="5">
                  <c:v>3.71</c:v>
                </c:pt>
                <c:pt idx="6">
                  <c:v>3.77</c:v>
                </c:pt>
                <c:pt idx="7">
                  <c:v>2.8</c:v>
                </c:pt>
                <c:pt idx="8">
                  <c:v>3.44</c:v>
                </c:pt>
                <c:pt idx="9">
                  <c:v>3.42</c:v>
                </c:pt>
                <c:pt idx="10">
                  <c:v>2.7</c:v>
                </c:pt>
                <c:pt idx="11">
                  <c:v>3.87</c:v>
                </c:pt>
                <c:pt idx="12">
                  <c:v>4.09</c:v>
                </c:pt>
                <c:pt idx="13">
                  <c:v>3.7</c:v>
                </c:pt>
                <c:pt idx="14">
                  <c:v>4.26</c:v>
                </c:pt>
                <c:pt idx="15">
                  <c:v>3.1</c:v>
                </c:pt>
                <c:pt idx="16">
                  <c:v>3.3</c:v>
                </c:pt>
                <c:pt idx="17">
                  <c:v>4.1900000000000004</c:v>
                </c:pt>
                <c:pt idx="18">
                  <c:v>3.8</c:v>
                </c:pt>
              </c:numCache>
            </c:numRef>
          </c:val>
        </c:ser>
        <c:ser>
          <c:idx val="1"/>
          <c:order val="1"/>
          <c:tx>
            <c:strRef>
              <c:f>'доступність '!$C$4</c:f>
              <c:strCache>
                <c:ptCount val="1"/>
                <c:pt idx="0">
                  <c:v>Чи могли би Ви собі дозволити витрати на послуги адвоката (юрист-консультанта) у разі необхідності?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96000"/>
                    <a:lumMod val="104000"/>
                  </a:schemeClr>
                </a:gs>
                <a:gs pos="100000">
                  <a:schemeClr val="accent2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'доступність '!$D$9:$V$9</c:f>
              <c:strCache>
                <c:ptCount val="19"/>
                <c:pt idx="0">
                  <c:v>Апеляційний  СХО</c:v>
                </c:pt>
                <c:pt idx="1">
                  <c:v>Господарський  СХО</c:v>
                </c:pt>
                <c:pt idx="2">
                  <c:v>ХОАС</c:v>
                </c:pt>
                <c:pt idx="3">
                  <c:v>Білогірський районний СХО</c:v>
                </c:pt>
                <c:pt idx="4">
                  <c:v>Віньковецький районний  СХО</c:v>
                </c:pt>
                <c:pt idx="5">
                  <c:v>Волочиський районний  СХО</c:v>
                </c:pt>
                <c:pt idx="6">
                  <c:v>Городоцький районний  СХО</c:v>
                </c:pt>
                <c:pt idx="7">
                  <c:v>Деражнянський районний  СХО</c:v>
                </c:pt>
                <c:pt idx="8">
                  <c:v>Дунаєвецький районний  СХО</c:v>
                </c:pt>
                <c:pt idx="9">
                  <c:v>Ізяславський районний  СХО</c:v>
                </c:pt>
                <c:pt idx="10">
                  <c:v>Кам'янець-Подільський міськрайонний  СХО</c:v>
                </c:pt>
                <c:pt idx="11">
                  <c:v>Красилівський районний  СХО</c:v>
                </c:pt>
                <c:pt idx="12">
                  <c:v>Летичівський рфйонний  СХО</c:v>
                </c:pt>
                <c:pt idx="13">
                  <c:v>Новоушицький районний  СХО</c:v>
                </c:pt>
                <c:pt idx="14">
                  <c:v>Полонський районний  СХО</c:v>
                </c:pt>
                <c:pt idx="15">
                  <c:v>Старосинявський районний  СХО</c:v>
                </c:pt>
                <c:pt idx="16">
                  <c:v>Теофіпольський районний  СХО</c:v>
                </c:pt>
                <c:pt idx="17">
                  <c:v>Чемеровецький районний  СХО</c:v>
                </c:pt>
                <c:pt idx="18">
                  <c:v>Ярмолинецький районний  СХО</c:v>
                </c:pt>
              </c:strCache>
            </c:strRef>
          </c:cat>
          <c:val>
            <c:numRef>
              <c:f>'доступність '!$D$4:$V$4</c:f>
              <c:numCache>
                <c:formatCode>General</c:formatCode>
                <c:ptCount val="19"/>
                <c:pt idx="0">
                  <c:v>2.77</c:v>
                </c:pt>
                <c:pt idx="1">
                  <c:v>3.34</c:v>
                </c:pt>
                <c:pt idx="2">
                  <c:v>2.69</c:v>
                </c:pt>
                <c:pt idx="3">
                  <c:v>2.61</c:v>
                </c:pt>
                <c:pt idx="4">
                  <c:v>2.42</c:v>
                </c:pt>
                <c:pt idx="5">
                  <c:v>2.86</c:v>
                </c:pt>
                <c:pt idx="6">
                  <c:v>2.48</c:v>
                </c:pt>
                <c:pt idx="7">
                  <c:v>2.4700000000000002</c:v>
                </c:pt>
                <c:pt idx="8">
                  <c:v>2.7</c:v>
                </c:pt>
                <c:pt idx="9">
                  <c:v>2.4300000000000002</c:v>
                </c:pt>
                <c:pt idx="10">
                  <c:v>2.7</c:v>
                </c:pt>
                <c:pt idx="11">
                  <c:v>3.27</c:v>
                </c:pt>
                <c:pt idx="12">
                  <c:v>2.65</c:v>
                </c:pt>
                <c:pt idx="13">
                  <c:v>2.46</c:v>
                </c:pt>
                <c:pt idx="14">
                  <c:v>2.7</c:v>
                </c:pt>
                <c:pt idx="15">
                  <c:v>2.5</c:v>
                </c:pt>
                <c:pt idx="16">
                  <c:v>2.57</c:v>
                </c:pt>
                <c:pt idx="17">
                  <c:v>2.2599999999999998</c:v>
                </c:pt>
                <c:pt idx="18">
                  <c:v>2.9</c:v>
                </c:pt>
              </c:numCache>
            </c:numRef>
          </c:val>
        </c:ser>
        <c:ser>
          <c:idx val="2"/>
          <c:order val="2"/>
          <c:tx>
            <c:strRef>
              <c:f>'доступність '!$C$5</c:f>
              <c:strCache>
                <c:ptCount val="1"/>
                <c:pt idx="0">
                  <c:v>Якщо Вам доводилось телефонувати до суду, чи завжди Вам вдавалось отримати усю необхідну інформацію?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tint val="96000"/>
                    <a:lumMod val="104000"/>
                  </a:schemeClr>
                </a:gs>
                <a:gs pos="100000">
                  <a:schemeClr val="accent3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'доступність '!$D$9:$V$9</c:f>
              <c:strCache>
                <c:ptCount val="19"/>
                <c:pt idx="0">
                  <c:v>Апеляційний  СХО</c:v>
                </c:pt>
                <c:pt idx="1">
                  <c:v>Господарський  СХО</c:v>
                </c:pt>
                <c:pt idx="2">
                  <c:v>ХОАС</c:v>
                </c:pt>
                <c:pt idx="3">
                  <c:v>Білогірський районний СХО</c:v>
                </c:pt>
                <c:pt idx="4">
                  <c:v>Віньковецький районний  СХО</c:v>
                </c:pt>
                <c:pt idx="5">
                  <c:v>Волочиський районний  СХО</c:v>
                </c:pt>
                <c:pt idx="6">
                  <c:v>Городоцький районний  СХО</c:v>
                </c:pt>
                <c:pt idx="7">
                  <c:v>Деражнянський районний  СХО</c:v>
                </c:pt>
                <c:pt idx="8">
                  <c:v>Дунаєвецький районний  СХО</c:v>
                </c:pt>
                <c:pt idx="9">
                  <c:v>Ізяславський районний  СХО</c:v>
                </c:pt>
                <c:pt idx="10">
                  <c:v>Кам'янець-Подільський міськрайонний  СХО</c:v>
                </c:pt>
                <c:pt idx="11">
                  <c:v>Красилівський районний  СХО</c:v>
                </c:pt>
                <c:pt idx="12">
                  <c:v>Летичівський рфйонний  СХО</c:v>
                </c:pt>
                <c:pt idx="13">
                  <c:v>Новоушицький районний  СХО</c:v>
                </c:pt>
                <c:pt idx="14">
                  <c:v>Полонський районний  СХО</c:v>
                </c:pt>
                <c:pt idx="15">
                  <c:v>Старосинявський районний  СХО</c:v>
                </c:pt>
                <c:pt idx="16">
                  <c:v>Теофіпольський районний  СХО</c:v>
                </c:pt>
                <c:pt idx="17">
                  <c:v>Чемеровецький районний  СХО</c:v>
                </c:pt>
                <c:pt idx="18">
                  <c:v>Ярмолинецький районний  СХО</c:v>
                </c:pt>
              </c:strCache>
            </c:strRef>
          </c:cat>
          <c:val>
            <c:numRef>
              <c:f>'доступність '!$D$5:$V$5</c:f>
              <c:numCache>
                <c:formatCode>General</c:formatCode>
                <c:ptCount val="19"/>
                <c:pt idx="0">
                  <c:v>4.25</c:v>
                </c:pt>
                <c:pt idx="1">
                  <c:v>4.51</c:v>
                </c:pt>
                <c:pt idx="2">
                  <c:v>4.58</c:v>
                </c:pt>
                <c:pt idx="3">
                  <c:v>4.78</c:v>
                </c:pt>
                <c:pt idx="4">
                  <c:v>4.9800000000000004</c:v>
                </c:pt>
                <c:pt idx="5">
                  <c:v>4.7300000000000004</c:v>
                </c:pt>
                <c:pt idx="6">
                  <c:v>4.76</c:v>
                </c:pt>
                <c:pt idx="7">
                  <c:v>4.59</c:v>
                </c:pt>
                <c:pt idx="8">
                  <c:v>4.6100000000000003</c:v>
                </c:pt>
                <c:pt idx="9">
                  <c:v>4.5199999999999996</c:v>
                </c:pt>
                <c:pt idx="10">
                  <c:v>4.7</c:v>
                </c:pt>
                <c:pt idx="11">
                  <c:v>4.8600000000000003</c:v>
                </c:pt>
                <c:pt idx="12">
                  <c:v>4.76</c:v>
                </c:pt>
                <c:pt idx="13">
                  <c:v>4.7</c:v>
                </c:pt>
                <c:pt idx="14">
                  <c:v>4.7300000000000004</c:v>
                </c:pt>
                <c:pt idx="15">
                  <c:v>4.9000000000000004</c:v>
                </c:pt>
                <c:pt idx="16">
                  <c:v>4.2699999999999996</c:v>
                </c:pt>
                <c:pt idx="17">
                  <c:v>4.7300000000000004</c:v>
                </c:pt>
                <c:pt idx="18">
                  <c:v>4.5999999999999996</c:v>
                </c:pt>
              </c:numCache>
            </c:numRef>
          </c:val>
        </c:ser>
        <c:ser>
          <c:idx val="3"/>
          <c:order val="3"/>
          <c:tx>
            <c:strRef>
              <c:f>'доступність '!$C$6</c:f>
              <c:strCache>
                <c:ptCount val="1"/>
                <c:pt idx="0">
                  <c:v>Чи дозволяв графік роботи канцелярії суду вчасно та безперешкодно вирішувати Ваши справи у суді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96000"/>
                    <a:lumMod val="104000"/>
                  </a:schemeClr>
                </a:gs>
                <a:gs pos="100000">
                  <a:schemeClr val="accent4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'доступність '!$D$9:$V$9</c:f>
              <c:strCache>
                <c:ptCount val="19"/>
                <c:pt idx="0">
                  <c:v>Апеляційний  СХО</c:v>
                </c:pt>
                <c:pt idx="1">
                  <c:v>Господарський  СХО</c:v>
                </c:pt>
                <c:pt idx="2">
                  <c:v>ХОАС</c:v>
                </c:pt>
                <c:pt idx="3">
                  <c:v>Білогірський районний СХО</c:v>
                </c:pt>
                <c:pt idx="4">
                  <c:v>Віньковецький районний  СХО</c:v>
                </c:pt>
                <c:pt idx="5">
                  <c:v>Волочиський районний  СХО</c:v>
                </c:pt>
                <c:pt idx="6">
                  <c:v>Городоцький районний  СХО</c:v>
                </c:pt>
                <c:pt idx="7">
                  <c:v>Деражнянський районний  СХО</c:v>
                </c:pt>
                <c:pt idx="8">
                  <c:v>Дунаєвецький районний  СХО</c:v>
                </c:pt>
                <c:pt idx="9">
                  <c:v>Ізяславський районний  СХО</c:v>
                </c:pt>
                <c:pt idx="10">
                  <c:v>Кам'янець-Подільський міськрайонний  СХО</c:v>
                </c:pt>
                <c:pt idx="11">
                  <c:v>Красилівський районний  СХО</c:v>
                </c:pt>
                <c:pt idx="12">
                  <c:v>Летичівський рфйонний  СХО</c:v>
                </c:pt>
                <c:pt idx="13">
                  <c:v>Новоушицький районний  СХО</c:v>
                </c:pt>
                <c:pt idx="14">
                  <c:v>Полонський районний  СХО</c:v>
                </c:pt>
                <c:pt idx="15">
                  <c:v>Старосинявський районний  СХО</c:v>
                </c:pt>
                <c:pt idx="16">
                  <c:v>Теофіпольський районний  СХО</c:v>
                </c:pt>
                <c:pt idx="17">
                  <c:v>Чемеровецький районний  СХО</c:v>
                </c:pt>
                <c:pt idx="18">
                  <c:v>Ярмолинецький районний  СХО</c:v>
                </c:pt>
              </c:strCache>
            </c:strRef>
          </c:cat>
          <c:val>
            <c:numRef>
              <c:f>'доступність '!$D$6:$V$6</c:f>
              <c:numCache>
                <c:formatCode>General</c:formatCode>
                <c:ptCount val="19"/>
                <c:pt idx="0">
                  <c:v>4.37</c:v>
                </c:pt>
                <c:pt idx="1">
                  <c:v>4.78</c:v>
                </c:pt>
                <c:pt idx="2">
                  <c:v>4.5</c:v>
                </c:pt>
                <c:pt idx="3">
                  <c:v>4.7699999999999996</c:v>
                </c:pt>
                <c:pt idx="4">
                  <c:v>4.97</c:v>
                </c:pt>
                <c:pt idx="5">
                  <c:v>4.7699999999999996</c:v>
                </c:pt>
                <c:pt idx="6">
                  <c:v>4.68</c:v>
                </c:pt>
                <c:pt idx="7">
                  <c:v>4.6900000000000004</c:v>
                </c:pt>
                <c:pt idx="8">
                  <c:v>4.7300000000000004</c:v>
                </c:pt>
                <c:pt idx="9">
                  <c:v>4.5999999999999996</c:v>
                </c:pt>
                <c:pt idx="10">
                  <c:v>4.8</c:v>
                </c:pt>
                <c:pt idx="11">
                  <c:v>4.83</c:v>
                </c:pt>
                <c:pt idx="12">
                  <c:v>4.5999999999999996</c:v>
                </c:pt>
                <c:pt idx="13">
                  <c:v>4.66</c:v>
                </c:pt>
                <c:pt idx="14">
                  <c:v>4.8</c:v>
                </c:pt>
                <c:pt idx="15">
                  <c:v>4.8</c:v>
                </c:pt>
                <c:pt idx="16">
                  <c:v>4.68</c:v>
                </c:pt>
                <c:pt idx="17">
                  <c:v>4.7</c:v>
                </c:pt>
                <c:pt idx="18">
                  <c:v>4.7</c:v>
                </c:pt>
              </c:numCache>
            </c:numRef>
          </c:val>
        </c:ser>
        <c:ser>
          <c:idx val="4"/>
          <c:order val="4"/>
          <c:tx>
            <c:strRef>
              <c:f>'доступність '!$C$7</c:f>
              <c:strCache>
                <c:ptCount val="1"/>
                <c:pt idx="0">
                  <c:v> Чи зручно Вам діставатися до будівлі суду громадським транспортом?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tint val="96000"/>
                    <a:lumMod val="104000"/>
                  </a:schemeClr>
                </a:gs>
                <a:gs pos="100000">
                  <a:schemeClr val="accent5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'доступність '!$D$9:$V$9</c:f>
              <c:strCache>
                <c:ptCount val="19"/>
                <c:pt idx="0">
                  <c:v>Апеляційний  СХО</c:v>
                </c:pt>
                <c:pt idx="1">
                  <c:v>Господарський  СХО</c:v>
                </c:pt>
                <c:pt idx="2">
                  <c:v>ХОАС</c:v>
                </c:pt>
                <c:pt idx="3">
                  <c:v>Білогірський районний СХО</c:v>
                </c:pt>
                <c:pt idx="4">
                  <c:v>Віньковецький районний  СХО</c:v>
                </c:pt>
                <c:pt idx="5">
                  <c:v>Волочиський районний  СХО</c:v>
                </c:pt>
                <c:pt idx="6">
                  <c:v>Городоцький районний  СХО</c:v>
                </c:pt>
                <c:pt idx="7">
                  <c:v>Деражнянський районний  СХО</c:v>
                </c:pt>
                <c:pt idx="8">
                  <c:v>Дунаєвецький районний  СХО</c:v>
                </c:pt>
                <c:pt idx="9">
                  <c:v>Ізяславський районний  СХО</c:v>
                </c:pt>
                <c:pt idx="10">
                  <c:v>Кам'янець-Подільський міськрайонний  СХО</c:v>
                </c:pt>
                <c:pt idx="11">
                  <c:v>Красилівський районний  СХО</c:v>
                </c:pt>
                <c:pt idx="12">
                  <c:v>Летичівський рфйонний  СХО</c:v>
                </c:pt>
                <c:pt idx="13">
                  <c:v>Новоушицький районний  СХО</c:v>
                </c:pt>
                <c:pt idx="14">
                  <c:v>Полонський районний  СХО</c:v>
                </c:pt>
                <c:pt idx="15">
                  <c:v>Старосинявський районний  СХО</c:v>
                </c:pt>
                <c:pt idx="16">
                  <c:v>Теофіпольський районний  СХО</c:v>
                </c:pt>
                <c:pt idx="17">
                  <c:v>Чемеровецький районний  СХО</c:v>
                </c:pt>
                <c:pt idx="18">
                  <c:v>Ярмолинецький районний  СХО</c:v>
                </c:pt>
              </c:strCache>
            </c:strRef>
          </c:cat>
          <c:val>
            <c:numRef>
              <c:f>'доступність '!$D$7:$V$7</c:f>
              <c:numCache>
                <c:formatCode>General</c:formatCode>
                <c:ptCount val="19"/>
                <c:pt idx="0">
                  <c:v>4.18</c:v>
                </c:pt>
                <c:pt idx="1">
                  <c:v>4.7699999999999996</c:v>
                </c:pt>
                <c:pt idx="2">
                  <c:v>3.11</c:v>
                </c:pt>
                <c:pt idx="3">
                  <c:v>4.25</c:v>
                </c:pt>
                <c:pt idx="4">
                  <c:v>4.46</c:v>
                </c:pt>
                <c:pt idx="5">
                  <c:v>4.59</c:v>
                </c:pt>
                <c:pt idx="6">
                  <c:v>4.6900000000000004</c:v>
                </c:pt>
                <c:pt idx="7">
                  <c:v>4.24</c:v>
                </c:pt>
                <c:pt idx="8">
                  <c:v>3.44</c:v>
                </c:pt>
                <c:pt idx="9">
                  <c:v>3.97</c:v>
                </c:pt>
                <c:pt idx="10">
                  <c:v>4</c:v>
                </c:pt>
                <c:pt idx="11">
                  <c:v>4.68</c:v>
                </c:pt>
                <c:pt idx="12">
                  <c:v>4</c:v>
                </c:pt>
                <c:pt idx="13">
                  <c:v>3.86</c:v>
                </c:pt>
                <c:pt idx="14">
                  <c:v>4.5999999999999996</c:v>
                </c:pt>
                <c:pt idx="15">
                  <c:v>4</c:v>
                </c:pt>
                <c:pt idx="16">
                  <c:v>4.88</c:v>
                </c:pt>
                <c:pt idx="17">
                  <c:v>4.2699999999999996</c:v>
                </c:pt>
                <c:pt idx="18">
                  <c:v>4.5999999999999996</c:v>
                </c:pt>
              </c:numCache>
            </c:numRef>
          </c:val>
        </c:ser>
        <c:ser>
          <c:idx val="5"/>
          <c:order val="5"/>
          <c:tx>
            <c:strRef>
              <c:f>'доступність '!$C$8</c:f>
              <c:strCache>
                <c:ptCount val="1"/>
                <c:pt idx="0">
                  <c:v>Чи легко Вам було знайти будівлю суду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tint val="96000"/>
                    <a:lumMod val="104000"/>
                  </a:schemeClr>
                </a:gs>
                <a:gs pos="100000">
                  <a:schemeClr val="accent6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'доступність '!$D$9:$V$9</c:f>
              <c:strCache>
                <c:ptCount val="19"/>
                <c:pt idx="0">
                  <c:v>Апеляційний  СХО</c:v>
                </c:pt>
                <c:pt idx="1">
                  <c:v>Господарський  СХО</c:v>
                </c:pt>
                <c:pt idx="2">
                  <c:v>ХОАС</c:v>
                </c:pt>
                <c:pt idx="3">
                  <c:v>Білогірський районний СХО</c:v>
                </c:pt>
                <c:pt idx="4">
                  <c:v>Віньковецький районний  СХО</c:v>
                </c:pt>
                <c:pt idx="5">
                  <c:v>Волочиський районний  СХО</c:v>
                </c:pt>
                <c:pt idx="6">
                  <c:v>Городоцький районний  СХО</c:v>
                </c:pt>
                <c:pt idx="7">
                  <c:v>Деражнянський районний  СХО</c:v>
                </c:pt>
                <c:pt idx="8">
                  <c:v>Дунаєвецький районний  СХО</c:v>
                </c:pt>
                <c:pt idx="9">
                  <c:v>Ізяславський районний  СХО</c:v>
                </c:pt>
                <c:pt idx="10">
                  <c:v>Кам'янець-Подільський міськрайонний  СХО</c:v>
                </c:pt>
                <c:pt idx="11">
                  <c:v>Красилівський районний  СХО</c:v>
                </c:pt>
                <c:pt idx="12">
                  <c:v>Летичівський рфйонний  СХО</c:v>
                </c:pt>
                <c:pt idx="13">
                  <c:v>Новоушицький районний  СХО</c:v>
                </c:pt>
                <c:pt idx="14">
                  <c:v>Полонський районний  СХО</c:v>
                </c:pt>
                <c:pt idx="15">
                  <c:v>Старосинявський районний  СХО</c:v>
                </c:pt>
                <c:pt idx="16">
                  <c:v>Теофіпольський районний  СХО</c:v>
                </c:pt>
                <c:pt idx="17">
                  <c:v>Чемеровецький районний  СХО</c:v>
                </c:pt>
                <c:pt idx="18">
                  <c:v>Ярмолинецький районний  СХО</c:v>
                </c:pt>
              </c:strCache>
            </c:strRef>
          </c:cat>
          <c:val>
            <c:numRef>
              <c:f>'доступність '!$D$8:$V$8</c:f>
              <c:numCache>
                <c:formatCode>General</c:formatCode>
                <c:ptCount val="19"/>
                <c:pt idx="0">
                  <c:v>4.72</c:v>
                </c:pt>
                <c:pt idx="1">
                  <c:v>4.78</c:v>
                </c:pt>
                <c:pt idx="2">
                  <c:v>4.57</c:v>
                </c:pt>
                <c:pt idx="3">
                  <c:v>4.87</c:v>
                </c:pt>
                <c:pt idx="4">
                  <c:v>4.88</c:v>
                </c:pt>
                <c:pt idx="5">
                  <c:v>4.8</c:v>
                </c:pt>
                <c:pt idx="6">
                  <c:v>4.93</c:v>
                </c:pt>
                <c:pt idx="7">
                  <c:v>4.7300000000000004</c:v>
                </c:pt>
                <c:pt idx="8">
                  <c:v>4.6500000000000004</c:v>
                </c:pt>
                <c:pt idx="9">
                  <c:v>4.58</c:v>
                </c:pt>
                <c:pt idx="10">
                  <c:v>4.7</c:v>
                </c:pt>
                <c:pt idx="11">
                  <c:v>4.9400000000000004</c:v>
                </c:pt>
                <c:pt idx="12">
                  <c:v>4.9000000000000004</c:v>
                </c:pt>
                <c:pt idx="13">
                  <c:v>4.5999999999999996</c:v>
                </c:pt>
                <c:pt idx="14">
                  <c:v>4.8</c:v>
                </c:pt>
                <c:pt idx="15">
                  <c:v>4.9000000000000004</c:v>
                </c:pt>
                <c:pt idx="16">
                  <c:v>4.8499999999999996</c:v>
                </c:pt>
                <c:pt idx="17">
                  <c:v>4.8</c:v>
                </c:pt>
                <c:pt idx="18">
                  <c:v>4.8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serLines>
          <c:spPr>
            <a:ln w="9525" cap="flat" cmpd="sng" algn="ctr">
              <a:solidFill>
                <a:schemeClr val="tx1">
                  <a:lumMod val="35000"/>
                  <a:lumOff val="65000"/>
                </a:schemeClr>
              </a:solidFill>
              <a:round/>
            </a:ln>
            <a:effectLst/>
          </c:spPr>
        </c:serLines>
        <c:axId val="183749600"/>
        <c:axId val="183750160"/>
      </c:barChart>
      <c:catAx>
        <c:axId val="1837496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83750160"/>
        <c:crosses val="autoZero"/>
        <c:auto val="1"/>
        <c:lblAlgn val="ctr"/>
        <c:lblOffset val="100"/>
        <c:noMultiLvlLbl val="0"/>
      </c:catAx>
      <c:valAx>
        <c:axId val="1837501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83749600"/>
        <c:crosses val="autoZero"/>
        <c:crossBetween val="between"/>
      </c:valAx>
      <c:spPr>
        <a:solidFill>
          <a:schemeClr val="bg1"/>
        </a:solidFill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7128803549979985"/>
          <c:y val="1.9744486311721085E-2"/>
          <c:w val="0.22235603229681039"/>
          <c:h val="0.9586657199293682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Зручність та комфортність перебування в суді</a:t>
            </a:r>
          </a:p>
        </c:rich>
      </c:tx>
      <c:layout>
        <c:manualLayout>
          <c:xMode val="edge"/>
          <c:yMode val="edge"/>
          <c:x val="0.20427177937079169"/>
          <c:y val="8.5561506933513765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7.4936439873395655E-2"/>
          <c:y val="9.4873714813752508E-2"/>
          <c:w val="0.74938744663610946"/>
          <c:h val="0.47461268213380509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зручність!$C$5</c:f>
              <c:strCache>
                <c:ptCount val="1"/>
                <c:pt idx="0">
                  <c:v>Чи достатньо освітлення в приміщеннях суду?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96000"/>
                    <a:lumMod val="104000"/>
                  </a:schemeClr>
                </a:gs>
                <a:gs pos="100000">
                  <a:schemeClr val="accent1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зручність!$D$9:$V$9</c:f>
              <c:strCache>
                <c:ptCount val="19"/>
                <c:pt idx="0">
                  <c:v>Апеляційний  СХО</c:v>
                </c:pt>
                <c:pt idx="1">
                  <c:v>Господарський  СХО</c:v>
                </c:pt>
                <c:pt idx="2">
                  <c:v>ХОАС</c:v>
                </c:pt>
                <c:pt idx="3">
                  <c:v>Білогірський районний СХО</c:v>
                </c:pt>
                <c:pt idx="4">
                  <c:v>Віньковецький районний  СХО</c:v>
                </c:pt>
                <c:pt idx="5">
                  <c:v>Волочиський районний  СХО</c:v>
                </c:pt>
                <c:pt idx="6">
                  <c:v>Городоцький районний  СХО</c:v>
                </c:pt>
                <c:pt idx="7">
                  <c:v>Деражнянський районний  СХО</c:v>
                </c:pt>
                <c:pt idx="8">
                  <c:v>Дунаєвецький районний  СХО</c:v>
                </c:pt>
                <c:pt idx="9">
                  <c:v>Ізяславський районний  СХО</c:v>
                </c:pt>
                <c:pt idx="10">
                  <c:v>Кам'янець-Подільський міськрайонний  СХО</c:v>
                </c:pt>
                <c:pt idx="11">
                  <c:v>Красилівський районний  СХО</c:v>
                </c:pt>
                <c:pt idx="12">
                  <c:v>Летичівський рфйонний  СХО</c:v>
                </c:pt>
                <c:pt idx="13">
                  <c:v>Новоушицький районний  СХО</c:v>
                </c:pt>
                <c:pt idx="14">
                  <c:v>Полонський районний  СХО</c:v>
                </c:pt>
                <c:pt idx="15">
                  <c:v>Старосинявський районний  СХО</c:v>
                </c:pt>
                <c:pt idx="16">
                  <c:v>Теофіпольський районний  СХО</c:v>
                </c:pt>
                <c:pt idx="17">
                  <c:v>Чемеровецький районний  СХО</c:v>
                </c:pt>
                <c:pt idx="18">
                  <c:v>Ярмолинецький районний  СХО</c:v>
                </c:pt>
              </c:strCache>
            </c:strRef>
          </c:cat>
          <c:val>
            <c:numRef>
              <c:f>зручність!$D$5:$V$5</c:f>
              <c:numCache>
                <c:formatCode>General</c:formatCode>
                <c:ptCount val="19"/>
                <c:pt idx="0">
                  <c:v>3.89</c:v>
                </c:pt>
                <c:pt idx="1">
                  <c:v>4.71</c:v>
                </c:pt>
                <c:pt idx="2">
                  <c:v>4.74</c:v>
                </c:pt>
                <c:pt idx="3">
                  <c:v>4.49</c:v>
                </c:pt>
                <c:pt idx="4">
                  <c:v>4.92</c:v>
                </c:pt>
                <c:pt idx="5">
                  <c:v>4.71</c:v>
                </c:pt>
                <c:pt idx="6">
                  <c:v>4.6399999999999997</c:v>
                </c:pt>
                <c:pt idx="7">
                  <c:v>4.26</c:v>
                </c:pt>
                <c:pt idx="8">
                  <c:v>3.98</c:v>
                </c:pt>
                <c:pt idx="9">
                  <c:v>3.9</c:v>
                </c:pt>
                <c:pt idx="10">
                  <c:v>4.2</c:v>
                </c:pt>
                <c:pt idx="11">
                  <c:v>4.58</c:v>
                </c:pt>
                <c:pt idx="12">
                  <c:v>4.55</c:v>
                </c:pt>
                <c:pt idx="13">
                  <c:v>4.5999999999999996</c:v>
                </c:pt>
                <c:pt idx="14">
                  <c:v>4.2</c:v>
                </c:pt>
                <c:pt idx="15">
                  <c:v>4.8</c:v>
                </c:pt>
                <c:pt idx="16">
                  <c:v>3.03</c:v>
                </c:pt>
                <c:pt idx="17">
                  <c:v>4.54</c:v>
                </c:pt>
                <c:pt idx="18">
                  <c:v>4.4000000000000004</c:v>
                </c:pt>
              </c:numCache>
            </c:numRef>
          </c:val>
        </c:ser>
        <c:ser>
          <c:idx val="1"/>
          <c:order val="1"/>
          <c:tx>
            <c:strRef>
              <c:f>зручність!$C$6</c:f>
              <c:strCache>
                <c:ptCount val="1"/>
                <c:pt idx="0">
                  <c:v>Чи чисто та прибрано в приміщеннях суду?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96000"/>
                    <a:lumMod val="104000"/>
                  </a:schemeClr>
                </a:gs>
                <a:gs pos="100000">
                  <a:schemeClr val="accent2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зручність!$D$9:$V$9</c:f>
              <c:strCache>
                <c:ptCount val="19"/>
                <c:pt idx="0">
                  <c:v>Апеляційний  СХО</c:v>
                </c:pt>
                <c:pt idx="1">
                  <c:v>Господарський  СХО</c:v>
                </c:pt>
                <c:pt idx="2">
                  <c:v>ХОАС</c:v>
                </c:pt>
                <c:pt idx="3">
                  <c:v>Білогірський районний СХО</c:v>
                </c:pt>
                <c:pt idx="4">
                  <c:v>Віньковецький районний  СХО</c:v>
                </c:pt>
                <c:pt idx="5">
                  <c:v>Волочиський районний  СХО</c:v>
                </c:pt>
                <c:pt idx="6">
                  <c:v>Городоцький районний  СХО</c:v>
                </c:pt>
                <c:pt idx="7">
                  <c:v>Деражнянський районний  СХО</c:v>
                </c:pt>
                <c:pt idx="8">
                  <c:v>Дунаєвецький районний  СХО</c:v>
                </c:pt>
                <c:pt idx="9">
                  <c:v>Ізяславський районний  СХО</c:v>
                </c:pt>
                <c:pt idx="10">
                  <c:v>Кам'янець-Подільський міськрайонний  СХО</c:v>
                </c:pt>
                <c:pt idx="11">
                  <c:v>Красилівський районний  СХО</c:v>
                </c:pt>
                <c:pt idx="12">
                  <c:v>Летичівський рфйонний  СХО</c:v>
                </c:pt>
                <c:pt idx="13">
                  <c:v>Новоушицький районний  СХО</c:v>
                </c:pt>
                <c:pt idx="14">
                  <c:v>Полонський районний  СХО</c:v>
                </c:pt>
                <c:pt idx="15">
                  <c:v>Старосинявський районний  СХО</c:v>
                </c:pt>
                <c:pt idx="16">
                  <c:v>Теофіпольський районний  СХО</c:v>
                </c:pt>
                <c:pt idx="17">
                  <c:v>Чемеровецький районний  СХО</c:v>
                </c:pt>
                <c:pt idx="18">
                  <c:v>Ярмолинецький районний  СХО</c:v>
                </c:pt>
              </c:strCache>
            </c:strRef>
          </c:cat>
          <c:val>
            <c:numRef>
              <c:f>зручність!$D$6:$V$6</c:f>
              <c:numCache>
                <c:formatCode>General</c:formatCode>
                <c:ptCount val="19"/>
                <c:pt idx="0">
                  <c:v>4.3</c:v>
                </c:pt>
                <c:pt idx="1">
                  <c:v>4.87</c:v>
                </c:pt>
                <c:pt idx="2">
                  <c:v>4.8499999999999996</c:v>
                </c:pt>
                <c:pt idx="3">
                  <c:v>4.7699999999999996</c:v>
                </c:pt>
                <c:pt idx="4">
                  <c:v>4.9800000000000004</c:v>
                </c:pt>
                <c:pt idx="5">
                  <c:v>4.7</c:v>
                </c:pt>
                <c:pt idx="6">
                  <c:v>4.84</c:v>
                </c:pt>
                <c:pt idx="7">
                  <c:v>4.57</c:v>
                </c:pt>
                <c:pt idx="8">
                  <c:v>4.7</c:v>
                </c:pt>
                <c:pt idx="9">
                  <c:v>3.8</c:v>
                </c:pt>
                <c:pt idx="10">
                  <c:v>4.3</c:v>
                </c:pt>
                <c:pt idx="11">
                  <c:v>4.72</c:v>
                </c:pt>
                <c:pt idx="12">
                  <c:v>4.8600000000000003</c:v>
                </c:pt>
                <c:pt idx="13">
                  <c:v>4.6399999999999997</c:v>
                </c:pt>
                <c:pt idx="14">
                  <c:v>4.5</c:v>
                </c:pt>
                <c:pt idx="15">
                  <c:v>4.9000000000000004</c:v>
                </c:pt>
                <c:pt idx="16">
                  <c:v>3.95</c:v>
                </c:pt>
                <c:pt idx="17">
                  <c:v>4.67</c:v>
                </c:pt>
                <c:pt idx="18">
                  <c:v>4.3</c:v>
                </c:pt>
              </c:numCache>
            </c:numRef>
          </c:val>
        </c:ser>
        <c:ser>
          <c:idx val="2"/>
          <c:order val="2"/>
          <c:tx>
            <c:strRef>
              <c:f>зручність!$C$7</c:f>
              <c:strCache>
                <c:ptCount val="1"/>
                <c:pt idx="0">
                  <c:v> Чи є в приміщенні суду вільний доступ до побутових приміщень (туалетів)?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tint val="96000"/>
                    <a:lumMod val="104000"/>
                  </a:schemeClr>
                </a:gs>
                <a:gs pos="100000">
                  <a:schemeClr val="accent3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зручність!$D$9:$V$9</c:f>
              <c:strCache>
                <c:ptCount val="19"/>
                <c:pt idx="0">
                  <c:v>Апеляційний  СХО</c:v>
                </c:pt>
                <c:pt idx="1">
                  <c:v>Господарський  СХО</c:v>
                </c:pt>
                <c:pt idx="2">
                  <c:v>ХОАС</c:v>
                </c:pt>
                <c:pt idx="3">
                  <c:v>Білогірський районний СХО</c:v>
                </c:pt>
                <c:pt idx="4">
                  <c:v>Віньковецький районний  СХО</c:v>
                </c:pt>
                <c:pt idx="5">
                  <c:v>Волочиський районний  СХО</c:v>
                </c:pt>
                <c:pt idx="6">
                  <c:v>Городоцький районний  СХО</c:v>
                </c:pt>
                <c:pt idx="7">
                  <c:v>Деражнянський районний  СХО</c:v>
                </c:pt>
                <c:pt idx="8">
                  <c:v>Дунаєвецький районний  СХО</c:v>
                </c:pt>
                <c:pt idx="9">
                  <c:v>Ізяславський районний  СХО</c:v>
                </c:pt>
                <c:pt idx="10">
                  <c:v>Кам'янець-Подільський міськрайонний  СХО</c:v>
                </c:pt>
                <c:pt idx="11">
                  <c:v>Красилівський районний  СХО</c:v>
                </c:pt>
                <c:pt idx="12">
                  <c:v>Летичівський рфйонний  СХО</c:v>
                </c:pt>
                <c:pt idx="13">
                  <c:v>Новоушицький районний  СХО</c:v>
                </c:pt>
                <c:pt idx="14">
                  <c:v>Полонський районний  СХО</c:v>
                </c:pt>
                <c:pt idx="15">
                  <c:v>Старосинявський районний  СХО</c:v>
                </c:pt>
                <c:pt idx="16">
                  <c:v>Теофіпольський районний  СХО</c:v>
                </c:pt>
                <c:pt idx="17">
                  <c:v>Чемеровецький районний  СХО</c:v>
                </c:pt>
                <c:pt idx="18">
                  <c:v>Ярмолинецький районний  СХО</c:v>
                </c:pt>
              </c:strCache>
            </c:strRef>
          </c:cat>
          <c:val>
            <c:numRef>
              <c:f>зручність!$D$7:$V$7</c:f>
              <c:numCache>
                <c:formatCode>General</c:formatCode>
                <c:ptCount val="19"/>
                <c:pt idx="0">
                  <c:v>4.42</c:v>
                </c:pt>
                <c:pt idx="1">
                  <c:v>4.3099999999999996</c:v>
                </c:pt>
                <c:pt idx="2">
                  <c:v>4.8600000000000003</c:v>
                </c:pt>
                <c:pt idx="3">
                  <c:v>4.7300000000000004</c:v>
                </c:pt>
                <c:pt idx="4">
                  <c:v>4.09</c:v>
                </c:pt>
                <c:pt idx="5">
                  <c:v>4.4000000000000004</c:v>
                </c:pt>
                <c:pt idx="6">
                  <c:v>4.3899999999999997</c:v>
                </c:pt>
                <c:pt idx="7">
                  <c:v>4.28</c:v>
                </c:pt>
                <c:pt idx="8">
                  <c:v>4.3</c:v>
                </c:pt>
                <c:pt idx="9">
                  <c:v>4.2</c:v>
                </c:pt>
                <c:pt idx="10">
                  <c:v>4.3</c:v>
                </c:pt>
                <c:pt idx="11">
                  <c:v>4.78</c:v>
                </c:pt>
                <c:pt idx="12">
                  <c:v>4.5</c:v>
                </c:pt>
                <c:pt idx="13">
                  <c:v>4.55</c:v>
                </c:pt>
                <c:pt idx="14">
                  <c:v>4.4000000000000004</c:v>
                </c:pt>
                <c:pt idx="15">
                  <c:v>4.3</c:v>
                </c:pt>
                <c:pt idx="16">
                  <c:v>3.35</c:v>
                </c:pt>
                <c:pt idx="17">
                  <c:v>4.3499999999999996</c:v>
                </c:pt>
                <c:pt idx="18">
                  <c:v>4.4000000000000004</c:v>
                </c:pt>
              </c:numCache>
            </c:numRef>
          </c:val>
        </c:ser>
        <c:ser>
          <c:idx val="3"/>
          <c:order val="3"/>
          <c:tx>
            <c:strRef>
              <c:f>зручність!$C$8</c:f>
              <c:strCache>
                <c:ptCount val="1"/>
                <c:pt idx="0">
                  <c:v>Чи достатньо в приміщенні суду зручних місць для очікування, оформлення документів, підготовки до засідання?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96000"/>
                    <a:lumMod val="104000"/>
                  </a:schemeClr>
                </a:gs>
                <a:gs pos="100000">
                  <a:schemeClr val="accent4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зручність!$D$9:$V$9</c:f>
              <c:strCache>
                <c:ptCount val="19"/>
                <c:pt idx="0">
                  <c:v>Апеляційний  СХО</c:v>
                </c:pt>
                <c:pt idx="1">
                  <c:v>Господарський  СХО</c:v>
                </c:pt>
                <c:pt idx="2">
                  <c:v>ХОАС</c:v>
                </c:pt>
                <c:pt idx="3">
                  <c:v>Білогірський районний СХО</c:v>
                </c:pt>
                <c:pt idx="4">
                  <c:v>Віньковецький районний  СХО</c:v>
                </c:pt>
                <c:pt idx="5">
                  <c:v>Волочиський районний  СХО</c:v>
                </c:pt>
                <c:pt idx="6">
                  <c:v>Городоцький районний  СХО</c:v>
                </c:pt>
                <c:pt idx="7">
                  <c:v>Деражнянський районний  СХО</c:v>
                </c:pt>
                <c:pt idx="8">
                  <c:v>Дунаєвецький районний  СХО</c:v>
                </c:pt>
                <c:pt idx="9">
                  <c:v>Ізяславський районний  СХО</c:v>
                </c:pt>
                <c:pt idx="10">
                  <c:v>Кам'янець-Подільський міськрайонний  СХО</c:v>
                </c:pt>
                <c:pt idx="11">
                  <c:v>Красилівський районний  СХО</c:v>
                </c:pt>
                <c:pt idx="12">
                  <c:v>Летичівський рфйонний  СХО</c:v>
                </c:pt>
                <c:pt idx="13">
                  <c:v>Новоушицький районний  СХО</c:v>
                </c:pt>
                <c:pt idx="14">
                  <c:v>Полонський районний  СХО</c:v>
                </c:pt>
                <c:pt idx="15">
                  <c:v>Старосинявський районний  СХО</c:v>
                </c:pt>
                <c:pt idx="16">
                  <c:v>Теофіпольський районний  СХО</c:v>
                </c:pt>
                <c:pt idx="17">
                  <c:v>Чемеровецький районний  СХО</c:v>
                </c:pt>
                <c:pt idx="18">
                  <c:v>Ярмолинецький районний  СХО</c:v>
                </c:pt>
              </c:strCache>
            </c:strRef>
          </c:cat>
          <c:val>
            <c:numRef>
              <c:f>зручність!$D$8:$V$8</c:f>
              <c:numCache>
                <c:formatCode>General</c:formatCode>
                <c:ptCount val="19"/>
                <c:pt idx="0">
                  <c:v>3.82</c:v>
                </c:pt>
                <c:pt idx="1">
                  <c:v>4.29</c:v>
                </c:pt>
                <c:pt idx="2">
                  <c:v>4.71</c:v>
                </c:pt>
                <c:pt idx="3">
                  <c:v>4.74</c:v>
                </c:pt>
                <c:pt idx="4">
                  <c:v>4.84</c:v>
                </c:pt>
                <c:pt idx="5">
                  <c:v>4.33</c:v>
                </c:pt>
                <c:pt idx="6">
                  <c:v>4.6100000000000003</c:v>
                </c:pt>
                <c:pt idx="7">
                  <c:v>4.29</c:v>
                </c:pt>
                <c:pt idx="8">
                  <c:v>4.55</c:v>
                </c:pt>
                <c:pt idx="9">
                  <c:v>3.89</c:v>
                </c:pt>
                <c:pt idx="10">
                  <c:v>2.98</c:v>
                </c:pt>
                <c:pt idx="11">
                  <c:v>4.7</c:v>
                </c:pt>
                <c:pt idx="12">
                  <c:v>4.9000000000000004</c:v>
                </c:pt>
                <c:pt idx="13">
                  <c:v>4.3600000000000003</c:v>
                </c:pt>
                <c:pt idx="14">
                  <c:v>4.42</c:v>
                </c:pt>
                <c:pt idx="15">
                  <c:v>4.8</c:v>
                </c:pt>
                <c:pt idx="16">
                  <c:v>3.92</c:v>
                </c:pt>
                <c:pt idx="17">
                  <c:v>4.6399999999999997</c:v>
                </c:pt>
                <c:pt idx="18">
                  <c:v>4.5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serLines>
          <c:spPr>
            <a:ln w="9525" cap="flat" cmpd="sng" algn="ctr">
              <a:solidFill>
                <a:schemeClr val="tx1">
                  <a:lumMod val="35000"/>
                  <a:lumOff val="65000"/>
                </a:schemeClr>
              </a:solidFill>
              <a:round/>
            </a:ln>
            <a:effectLst/>
          </c:spPr>
        </c:serLines>
        <c:axId val="183752400"/>
        <c:axId val="183752960"/>
      </c:barChart>
      <c:catAx>
        <c:axId val="1837524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83752960"/>
        <c:crosses val="autoZero"/>
        <c:auto val="1"/>
        <c:lblAlgn val="ctr"/>
        <c:lblOffset val="100"/>
        <c:noMultiLvlLbl val="0"/>
      </c:catAx>
      <c:valAx>
        <c:axId val="1837529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837524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3161555377424157"/>
          <c:y val="7.5741685889715374E-2"/>
          <c:w val="0.1621344457131271"/>
          <c:h val="0.8479092848234868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ru-RU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Повнота та ясність інформації </a:t>
            </a:r>
          </a:p>
        </c:rich>
      </c:tx>
      <c:layout>
        <c:manualLayout>
          <c:xMode val="edge"/>
          <c:yMode val="edge"/>
          <c:x val="0.30007168735987455"/>
          <c:y val="1.99643516178198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7.4806512467191597E-2"/>
          <c:y val="9.4440014872443287E-2"/>
          <c:w val="0.68570488845144351"/>
          <c:h val="0.47901440614400098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інформація!$C$2</c:f>
              <c:strCache>
                <c:ptCount val="1"/>
                <c:pt idx="0">
                  <c:v>Чи знайшли на сторінці суду в мережі Інтернет потрібну для Вас інформацію?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96000"/>
                    <a:lumMod val="104000"/>
                  </a:schemeClr>
                </a:gs>
                <a:gs pos="100000">
                  <a:schemeClr val="accent1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інформація!$D$9:$V$9</c:f>
              <c:strCache>
                <c:ptCount val="19"/>
                <c:pt idx="0">
                  <c:v>Апеляційний  СХО</c:v>
                </c:pt>
                <c:pt idx="1">
                  <c:v>Господарський  СХО</c:v>
                </c:pt>
                <c:pt idx="2">
                  <c:v>ХОАС</c:v>
                </c:pt>
                <c:pt idx="3">
                  <c:v>Білогірський районний СХО</c:v>
                </c:pt>
                <c:pt idx="4">
                  <c:v>Віньковецький районний  СХО</c:v>
                </c:pt>
                <c:pt idx="5">
                  <c:v>Волочиський районний  СХО</c:v>
                </c:pt>
                <c:pt idx="6">
                  <c:v>Городоцький районний  СХО</c:v>
                </c:pt>
                <c:pt idx="7">
                  <c:v>Деражнянський районний  СХО</c:v>
                </c:pt>
                <c:pt idx="8">
                  <c:v>Дунаєвецький районний  СХО</c:v>
                </c:pt>
                <c:pt idx="9">
                  <c:v>Ізяславський районний  СХО</c:v>
                </c:pt>
                <c:pt idx="10">
                  <c:v>Кам'янець-Подільський міськрайонний  СХО</c:v>
                </c:pt>
                <c:pt idx="11">
                  <c:v>Красилівський районний  СХО</c:v>
                </c:pt>
                <c:pt idx="12">
                  <c:v>Летичівський рфйонний  СХО</c:v>
                </c:pt>
                <c:pt idx="13">
                  <c:v>Новоушицький районний  СХО</c:v>
                </c:pt>
                <c:pt idx="14">
                  <c:v>Полонський районний  СХО</c:v>
                </c:pt>
                <c:pt idx="15">
                  <c:v>Старосинявський районний  СХО</c:v>
                </c:pt>
                <c:pt idx="16">
                  <c:v>Теофіпольський районний  СХО</c:v>
                </c:pt>
                <c:pt idx="17">
                  <c:v>Чемеровецький районний  СХО</c:v>
                </c:pt>
                <c:pt idx="18">
                  <c:v>Ярмолинецький районний  СХО</c:v>
                </c:pt>
              </c:strCache>
            </c:strRef>
          </c:cat>
          <c:val>
            <c:numRef>
              <c:f>інформація!$D$2:$V$2</c:f>
              <c:numCache>
                <c:formatCode>General</c:formatCode>
                <c:ptCount val="19"/>
                <c:pt idx="0">
                  <c:v>4.3099999999999996</c:v>
                </c:pt>
                <c:pt idx="1">
                  <c:v>4.8499999999999996</c:v>
                </c:pt>
                <c:pt idx="2">
                  <c:v>4.59</c:v>
                </c:pt>
                <c:pt idx="3">
                  <c:v>4.1900000000000004</c:v>
                </c:pt>
                <c:pt idx="4">
                  <c:v>4.9000000000000004</c:v>
                </c:pt>
                <c:pt idx="5">
                  <c:v>4.6500000000000004</c:v>
                </c:pt>
                <c:pt idx="6">
                  <c:v>4.57</c:v>
                </c:pt>
                <c:pt idx="7">
                  <c:v>4.71</c:v>
                </c:pt>
                <c:pt idx="8">
                  <c:v>4.2</c:v>
                </c:pt>
                <c:pt idx="9">
                  <c:v>4.5599999999999996</c:v>
                </c:pt>
                <c:pt idx="10">
                  <c:v>4.75</c:v>
                </c:pt>
                <c:pt idx="11">
                  <c:v>4.9000000000000004</c:v>
                </c:pt>
                <c:pt idx="12">
                  <c:v>4.9000000000000004</c:v>
                </c:pt>
                <c:pt idx="13">
                  <c:v>4.6500000000000004</c:v>
                </c:pt>
                <c:pt idx="14">
                  <c:v>4.7</c:v>
                </c:pt>
                <c:pt idx="15">
                  <c:v>4.75</c:v>
                </c:pt>
                <c:pt idx="16">
                  <c:v>4.71</c:v>
                </c:pt>
                <c:pt idx="17">
                  <c:v>5</c:v>
                </c:pt>
                <c:pt idx="18">
                  <c:v>4.4000000000000004</c:v>
                </c:pt>
              </c:numCache>
            </c:numRef>
          </c:val>
        </c:ser>
        <c:ser>
          <c:idx val="1"/>
          <c:order val="1"/>
          <c:tx>
            <c:strRef>
              <c:f>інформація!$C$3</c:f>
              <c:strCache>
                <c:ptCount val="1"/>
                <c:pt idx="0">
                  <c:v>Чи повною мірою задовольняє Вас наявна в суді інформація щодо порядку сплати судових зборів та мита, реквізити та розміри платежів?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96000"/>
                    <a:lumMod val="104000"/>
                  </a:schemeClr>
                </a:gs>
                <a:gs pos="100000">
                  <a:schemeClr val="accent2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інформація!$D$9:$V$9</c:f>
              <c:strCache>
                <c:ptCount val="19"/>
                <c:pt idx="0">
                  <c:v>Апеляційний  СХО</c:v>
                </c:pt>
                <c:pt idx="1">
                  <c:v>Господарський  СХО</c:v>
                </c:pt>
                <c:pt idx="2">
                  <c:v>ХОАС</c:v>
                </c:pt>
                <c:pt idx="3">
                  <c:v>Білогірський районний СХО</c:v>
                </c:pt>
                <c:pt idx="4">
                  <c:v>Віньковецький районний  СХО</c:v>
                </c:pt>
                <c:pt idx="5">
                  <c:v>Волочиський районний  СХО</c:v>
                </c:pt>
                <c:pt idx="6">
                  <c:v>Городоцький районний  СХО</c:v>
                </c:pt>
                <c:pt idx="7">
                  <c:v>Деражнянський районний  СХО</c:v>
                </c:pt>
                <c:pt idx="8">
                  <c:v>Дунаєвецький районний  СХО</c:v>
                </c:pt>
                <c:pt idx="9">
                  <c:v>Ізяславський районний  СХО</c:v>
                </c:pt>
                <c:pt idx="10">
                  <c:v>Кам'янець-Подільський міськрайонний  СХО</c:v>
                </c:pt>
                <c:pt idx="11">
                  <c:v>Красилівський районний  СХО</c:v>
                </c:pt>
                <c:pt idx="12">
                  <c:v>Летичівський рфйонний  СХО</c:v>
                </c:pt>
                <c:pt idx="13">
                  <c:v>Новоушицький районний  СХО</c:v>
                </c:pt>
                <c:pt idx="14">
                  <c:v>Полонський районний  СХО</c:v>
                </c:pt>
                <c:pt idx="15">
                  <c:v>Старосинявський районний  СХО</c:v>
                </c:pt>
                <c:pt idx="16">
                  <c:v>Теофіпольський районний  СХО</c:v>
                </c:pt>
                <c:pt idx="17">
                  <c:v>Чемеровецький районний  СХО</c:v>
                </c:pt>
                <c:pt idx="18">
                  <c:v>Ярмолинецький районний  СХО</c:v>
                </c:pt>
              </c:strCache>
            </c:strRef>
          </c:cat>
          <c:val>
            <c:numRef>
              <c:f>інформація!$D$3:$V$3</c:f>
              <c:numCache>
                <c:formatCode>General</c:formatCode>
                <c:ptCount val="19"/>
                <c:pt idx="0">
                  <c:v>4.16</c:v>
                </c:pt>
                <c:pt idx="1">
                  <c:v>4.63</c:v>
                </c:pt>
                <c:pt idx="2">
                  <c:v>4.12</c:v>
                </c:pt>
                <c:pt idx="3">
                  <c:v>4.63</c:v>
                </c:pt>
                <c:pt idx="4">
                  <c:v>4.76</c:v>
                </c:pt>
                <c:pt idx="5">
                  <c:v>4.5599999999999996</c:v>
                </c:pt>
                <c:pt idx="6">
                  <c:v>4.4400000000000004</c:v>
                </c:pt>
                <c:pt idx="7">
                  <c:v>4.6399999999999997</c:v>
                </c:pt>
                <c:pt idx="8">
                  <c:v>4.59</c:v>
                </c:pt>
                <c:pt idx="9">
                  <c:v>4.37</c:v>
                </c:pt>
                <c:pt idx="10">
                  <c:v>4.2699999999999996</c:v>
                </c:pt>
                <c:pt idx="11">
                  <c:v>4.87</c:v>
                </c:pt>
                <c:pt idx="12">
                  <c:v>4.6500000000000004</c:v>
                </c:pt>
                <c:pt idx="13">
                  <c:v>4.58</c:v>
                </c:pt>
                <c:pt idx="14">
                  <c:v>4.43</c:v>
                </c:pt>
                <c:pt idx="15">
                  <c:v>4.9000000000000004</c:v>
                </c:pt>
                <c:pt idx="16">
                  <c:v>4.4000000000000004</c:v>
                </c:pt>
                <c:pt idx="17">
                  <c:v>4.7</c:v>
                </c:pt>
                <c:pt idx="18">
                  <c:v>4.5</c:v>
                </c:pt>
              </c:numCache>
            </c:numRef>
          </c:val>
        </c:ser>
        <c:ser>
          <c:idx val="2"/>
          <c:order val="2"/>
          <c:tx>
            <c:strRef>
              <c:f>інформація!$C$4</c:f>
              <c:strCache>
                <c:ptCount val="1"/>
                <c:pt idx="0">
                  <c:v>Чи повною мірою задовольняє Вас наявна в суді інформація щодо зразків документів (заяв, клопотань, тощо)?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tint val="96000"/>
                    <a:lumMod val="104000"/>
                  </a:schemeClr>
                </a:gs>
                <a:gs pos="100000">
                  <a:schemeClr val="accent3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інформація!$D$9:$V$9</c:f>
              <c:strCache>
                <c:ptCount val="19"/>
                <c:pt idx="0">
                  <c:v>Апеляційний  СХО</c:v>
                </c:pt>
                <c:pt idx="1">
                  <c:v>Господарський  СХО</c:v>
                </c:pt>
                <c:pt idx="2">
                  <c:v>ХОАС</c:v>
                </c:pt>
                <c:pt idx="3">
                  <c:v>Білогірський районний СХО</c:v>
                </c:pt>
                <c:pt idx="4">
                  <c:v>Віньковецький районний  СХО</c:v>
                </c:pt>
                <c:pt idx="5">
                  <c:v>Волочиський районний  СХО</c:v>
                </c:pt>
                <c:pt idx="6">
                  <c:v>Городоцький районний  СХО</c:v>
                </c:pt>
                <c:pt idx="7">
                  <c:v>Деражнянський районний  СХО</c:v>
                </c:pt>
                <c:pt idx="8">
                  <c:v>Дунаєвецький районний  СХО</c:v>
                </c:pt>
                <c:pt idx="9">
                  <c:v>Ізяславський районний  СХО</c:v>
                </c:pt>
                <c:pt idx="10">
                  <c:v>Кам'янець-Подільський міськрайонний  СХО</c:v>
                </c:pt>
                <c:pt idx="11">
                  <c:v>Красилівський районний  СХО</c:v>
                </c:pt>
                <c:pt idx="12">
                  <c:v>Летичівський рфйонний  СХО</c:v>
                </c:pt>
                <c:pt idx="13">
                  <c:v>Новоушицький районний  СХО</c:v>
                </c:pt>
                <c:pt idx="14">
                  <c:v>Полонський районний  СХО</c:v>
                </c:pt>
                <c:pt idx="15">
                  <c:v>Старосинявський районний  СХО</c:v>
                </c:pt>
                <c:pt idx="16">
                  <c:v>Теофіпольський районний  СХО</c:v>
                </c:pt>
                <c:pt idx="17">
                  <c:v>Чемеровецький районний  СХО</c:v>
                </c:pt>
                <c:pt idx="18">
                  <c:v>Ярмолинецький районний  СХО</c:v>
                </c:pt>
              </c:strCache>
            </c:strRef>
          </c:cat>
          <c:val>
            <c:numRef>
              <c:f>інформація!$D$4:$V$4</c:f>
              <c:numCache>
                <c:formatCode>General</c:formatCode>
                <c:ptCount val="19"/>
                <c:pt idx="0">
                  <c:v>3.88</c:v>
                </c:pt>
                <c:pt idx="1">
                  <c:v>4.47</c:v>
                </c:pt>
                <c:pt idx="2">
                  <c:v>4.66</c:v>
                </c:pt>
                <c:pt idx="3">
                  <c:v>4.8499999999999996</c:v>
                </c:pt>
                <c:pt idx="4">
                  <c:v>4.95</c:v>
                </c:pt>
                <c:pt idx="5">
                  <c:v>4.63</c:v>
                </c:pt>
                <c:pt idx="6">
                  <c:v>4.47</c:v>
                </c:pt>
                <c:pt idx="7">
                  <c:v>4.75</c:v>
                </c:pt>
                <c:pt idx="8">
                  <c:v>4.7</c:v>
                </c:pt>
                <c:pt idx="9">
                  <c:v>4.37</c:v>
                </c:pt>
                <c:pt idx="10">
                  <c:v>4.7</c:v>
                </c:pt>
                <c:pt idx="11">
                  <c:v>4.91</c:v>
                </c:pt>
                <c:pt idx="12">
                  <c:v>4.5999999999999996</c:v>
                </c:pt>
                <c:pt idx="13">
                  <c:v>4.5999999999999996</c:v>
                </c:pt>
                <c:pt idx="14">
                  <c:v>4.6500000000000004</c:v>
                </c:pt>
                <c:pt idx="15">
                  <c:v>4.8899999999999997</c:v>
                </c:pt>
                <c:pt idx="16">
                  <c:v>4.24</c:v>
                </c:pt>
                <c:pt idx="17">
                  <c:v>4.7</c:v>
                </c:pt>
                <c:pt idx="18">
                  <c:v>4.5</c:v>
                </c:pt>
              </c:numCache>
            </c:numRef>
          </c:val>
        </c:ser>
        <c:ser>
          <c:idx val="3"/>
          <c:order val="3"/>
          <c:tx>
            <c:strRef>
              <c:f>інформація!$C$5</c:f>
              <c:strCache>
                <c:ptCount val="1"/>
                <c:pt idx="0">
                  <c:v>Чи повною мірою задовольняє Вас наявна в суді інформація щодо справ, що призначені до розгляду?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96000"/>
                    <a:lumMod val="104000"/>
                  </a:schemeClr>
                </a:gs>
                <a:gs pos="100000">
                  <a:schemeClr val="accent4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інформація!$D$9:$V$9</c:f>
              <c:strCache>
                <c:ptCount val="19"/>
                <c:pt idx="0">
                  <c:v>Апеляційний  СХО</c:v>
                </c:pt>
                <c:pt idx="1">
                  <c:v>Господарський  СХО</c:v>
                </c:pt>
                <c:pt idx="2">
                  <c:v>ХОАС</c:v>
                </c:pt>
                <c:pt idx="3">
                  <c:v>Білогірський районний СХО</c:v>
                </c:pt>
                <c:pt idx="4">
                  <c:v>Віньковецький районний  СХО</c:v>
                </c:pt>
                <c:pt idx="5">
                  <c:v>Волочиський районний  СХО</c:v>
                </c:pt>
                <c:pt idx="6">
                  <c:v>Городоцький районний  СХО</c:v>
                </c:pt>
                <c:pt idx="7">
                  <c:v>Деражнянський районний  СХО</c:v>
                </c:pt>
                <c:pt idx="8">
                  <c:v>Дунаєвецький районний  СХО</c:v>
                </c:pt>
                <c:pt idx="9">
                  <c:v>Ізяславський районний  СХО</c:v>
                </c:pt>
                <c:pt idx="10">
                  <c:v>Кам'янець-Подільський міськрайонний  СХО</c:v>
                </c:pt>
                <c:pt idx="11">
                  <c:v>Красилівський районний  СХО</c:v>
                </c:pt>
                <c:pt idx="12">
                  <c:v>Летичівський рфйонний  СХО</c:v>
                </c:pt>
                <c:pt idx="13">
                  <c:v>Новоушицький районний  СХО</c:v>
                </c:pt>
                <c:pt idx="14">
                  <c:v>Полонський районний  СХО</c:v>
                </c:pt>
                <c:pt idx="15">
                  <c:v>Старосинявський районний  СХО</c:v>
                </c:pt>
                <c:pt idx="16">
                  <c:v>Теофіпольський районний  СХО</c:v>
                </c:pt>
                <c:pt idx="17">
                  <c:v>Чемеровецький районний  СХО</c:v>
                </c:pt>
                <c:pt idx="18">
                  <c:v>Ярмолинецький районний  СХО</c:v>
                </c:pt>
              </c:strCache>
            </c:strRef>
          </c:cat>
          <c:val>
            <c:numRef>
              <c:f>інформація!$D$5:$V$5</c:f>
              <c:numCache>
                <c:formatCode>General</c:formatCode>
                <c:ptCount val="19"/>
                <c:pt idx="0">
                  <c:v>4.17</c:v>
                </c:pt>
                <c:pt idx="1">
                  <c:v>4.63</c:v>
                </c:pt>
                <c:pt idx="2">
                  <c:v>4.74</c:v>
                </c:pt>
                <c:pt idx="3">
                  <c:v>4.82</c:v>
                </c:pt>
                <c:pt idx="4">
                  <c:v>4.97</c:v>
                </c:pt>
                <c:pt idx="5">
                  <c:v>4.3</c:v>
                </c:pt>
                <c:pt idx="6">
                  <c:v>4.74</c:v>
                </c:pt>
                <c:pt idx="7">
                  <c:v>4.71</c:v>
                </c:pt>
                <c:pt idx="8">
                  <c:v>3.53</c:v>
                </c:pt>
                <c:pt idx="9">
                  <c:v>4.4000000000000004</c:v>
                </c:pt>
                <c:pt idx="10">
                  <c:v>4.8</c:v>
                </c:pt>
                <c:pt idx="11">
                  <c:v>4.9000000000000004</c:v>
                </c:pt>
                <c:pt idx="12">
                  <c:v>4.05</c:v>
                </c:pt>
                <c:pt idx="13">
                  <c:v>4.6100000000000003</c:v>
                </c:pt>
                <c:pt idx="14">
                  <c:v>4.6500000000000004</c:v>
                </c:pt>
                <c:pt idx="15">
                  <c:v>4.4800000000000004</c:v>
                </c:pt>
                <c:pt idx="16">
                  <c:v>3.77</c:v>
                </c:pt>
                <c:pt idx="17">
                  <c:v>4.5999999999999996</c:v>
                </c:pt>
                <c:pt idx="18">
                  <c:v>4.05</c:v>
                </c:pt>
              </c:numCache>
            </c:numRef>
          </c:val>
        </c:ser>
        <c:ser>
          <c:idx val="4"/>
          <c:order val="4"/>
          <c:tx>
            <c:strRef>
              <c:f>інформація!$C$6</c:f>
              <c:strCache>
                <c:ptCount val="1"/>
                <c:pt idx="0">
                  <c:v>Чи повною мірою задовольняє Вас наявна в суді інформація щодо правил допуску в суд та перебування в ньому?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tint val="96000"/>
                    <a:lumMod val="104000"/>
                  </a:schemeClr>
                </a:gs>
                <a:gs pos="100000">
                  <a:schemeClr val="accent5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інформація!$D$9:$V$9</c:f>
              <c:strCache>
                <c:ptCount val="19"/>
                <c:pt idx="0">
                  <c:v>Апеляційний  СХО</c:v>
                </c:pt>
                <c:pt idx="1">
                  <c:v>Господарський  СХО</c:v>
                </c:pt>
                <c:pt idx="2">
                  <c:v>ХОАС</c:v>
                </c:pt>
                <c:pt idx="3">
                  <c:v>Білогірський районний СХО</c:v>
                </c:pt>
                <c:pt idx="4">
                  <c:v>Віньковецький районний  СХО</c:v>
                </c:pt>
                <c:pt idx="5">
                  <c:v>Волочиський районний  СХО</c:v>
                </c:pt>
                <c:pt idx="6">
                  <c:v>Городоцький районний  СХО</c:v>
                </c:pt>
                <c:pt idx="7">
                  <c:v>Деражнянський районний  СХО</c:v>
                </c:pt>
                <c:pt idx="8">
                  <c:v>Дунаєвецький районний  СХО</c:v>
                </c:pt>
                <c:pt idx="9">
                  <c:v>Ізяславський районний  СХО</c:v>
                </c:pt>
                <c:pt idx="10">
                  <c:v>Кам'янець-Подільський міськрайонний  СХО</c:v>
                </c:pt>
                <c:pt idx="11">
                  <c:v>Красилівський районний  СХО</c:v>
                </c:pt>
                <c:pt idx="12">
                  <c:v>Летичівський рфйонний  СХО</c:v>
                </c:pt>
                <c:pt idx="13">
                  <c:v>Новоушицький районний  СХО</c:v>
                </c:pt>
                <c:pt idx="14">
                  <c:v>Полонський районний  СХО</c:v>
                </c:pt>
                <c:pt idx="15">
                  <c:v>Старосинявський районний  СХО</c:v>
                </c:pt>
                <c:pt idx="16">
                  <c:v>Теофіпольський районний  СХО</c:v>
                </c:pt>
                <c:pt idx="17">
                  <c:v>Чемеровецький районний  СХО</c:v>
                </c:pt>
                <c:pt idx="18">
                  <c:v>Ярмолинецький районний  СХО</c:v>
                </c:pt>
              </c:strCache>
            </c:strRef>
          </c:cat>
          <c:val>
            <c:numRef>
              <c:f>інформація!$D$6:$V$6</c:f>
              <c:numCache>
                <c:formatCode>General</c:formatCode>
                <c:ptCount val="19"/>
                <c:pt idx="0">
                  <c:v>4.17</c:v>
                </c:pt>
                <c:pt idx="1">
                  <c:v>4.59</c:v>
                </c:pt>
                <c:pt idx="2">
                  <c:v>4.68</c:v>
                </c:pt>
                <c:pt idx="3">
                  <c:v>4.76</c:v>
                </c:pt>
                <c:pt idx="4">
                  <c:v>4.87</c:v>
                </c:pt>
                <c:pt idx="5">
                  <c:v>4.4800000000000004</c:v>
                </c:pt>
                <c:pt idx="6">
                  <c:v>4.6399999999999997</c:v>
                </c:pt>
                <c:pt idx="7">
                  <c:v>4.51</c:v>
                </c:pt>
                <c:pt idx="8">
                  <c:v>3.89</c:v>
                </c:pt>
                <c:pt idx="9">
                  <c:v>4.49</c:v>
                </c:pt>
                <c:pt idx="10">
                  <c:v>4.7699999999999996</c:v>
                </c:pt>
                <c:pt idx="11">
                  <c:v>4.75</c:v>
                </c:pt>
                <c:pt idx="12">
                  <c:v>4.37</c:v>
                </c:pt>
                <c:pt idx="13">
                  <c:v>4.4000000000000004</c:v>
                </c:pt>
                <c:pt idx="14">
                  <c:v>4.5999999999999996</c:v>
                </c:pt>
                <c:pt idx="15">
                  <c:v>4.8600000000000003</c:v>
                </c:pt>
                <c:pt idx="16">
                  <c:v>4.4400000000000004</c:v>
                </c:pt>
                <c:pt idx="17">
                  <c:v>4.3</c:v>
                </c:pt>
                <c:pt idx="18">
                  <c:v>4.5999999999999996</c:v>
                </c:pt>
              </c:numCache>
            </c:numRef>
          </c:val>
        </c:ser>
        <c:ser>
          <c:idx val="5"/>
          <c:order val="5"/>
          <c:tx>
            <c:strRef>
              <c:f>інформація!$C$7</c:f>
              <c:strCache>
                <c:ptCount val="1"/>
                <c:pt idx="0">
                  <c:v>Чи повною мірою задовольняє Вас наявна в суді інформація щодо розташування кабінетів, залів судових засідань, інших приміщень?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tint val="96000"/>
                    <a:lumMod val="104000"/>
                  </a:schemeClr>
                </a:gs>
                <a:gs pos="100000">
                  <a:schemeClr val="accent6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інформація!$D$9:$V$9</c:f>
              <c:strCache>
                <c:ptCount val="19"/>
                <c:pt idx="0">
                  <c:v>Апеляційний  СХО</c:v>
                </c:pt>
                <c:pt idx="1">
                  <c:v>Господарський  СХО</c:v>
                </c:pt>
                <c:pt idx="2">
                  <c:v>ХОАС</c:v>
                </c:pt>
                <c:pt idx="3">
                  <c:v>Білогірський районний СХО</c:v>
                </c:pt>
                <c:pt idx="4">
                  <c:v>Віньковецький районний  СХО</c:v>
                </c:pt>
                <c:pt idx="5">
                  <c:v>Волочиський районний  СХО</c:v>
                </c:pt>
                <c:pt idx="6">
                  <c:v>Городоцький районний  СХО</c:v>
                </c:pt>
                <c:pt idx="7">
                  <c:v>Деражнянський районний  СХО</c:v>
                </c:pt>
                <c:pt idx="8">
                  <c:v>Дунаєвецький районний  СХО</c:v>
                </c:pt>
                <c:pt idx="9">
                  <c:v>Ізяславський районний  СХО</c:v>
                </c:pt>
                <c:pt idx="10">
                  <c:v>Кам'янець-Подільський міськрайонний  СХО</c:v>
                </c:pt>
                <c:pt idx="11">
                  <c:v>Красилівський районний  СХО</c:v>
                </c:pt>
                <c:pt idx="12">
                  <c:v>Летичівський рфйонний  СХО</c:v>
                </c:pt>
                <c:pt idx="13">
                  <c:v>Новоушицький районний  СХО</c:v>
                </c:pt>
                <c:pt idx="14">
                  <c:v>Полонський районний  СХО</c:v>
                </c:pt>
                <c:pt idx="15">
                  <c:v>Старосинявський районний  СХО</c:v>
                </c:pt>
                <c:pt idx="16">
                  <c:v>Теофіпольський районний  СХО</c:v>
                </c:pt>
                <c:pt idx="17">
                  <c:v>Чемеровецький районний  СХО</c:v>
                </c:pt>
                <c:pt idx="18">
                  <c:v>Ярмолинецький районний  СХО</c:v>
                </c:pt>
              </c:strCache>
            </c:strRef>
          </c:cat>
          <c:val>
            <c:numRef>
              <c:f>інформація!$D$7:$V$7</c:f>
              <c:numCache>
                <c:formatCode>General</c:formatCode>
                <c:ptCount val="19"/>
                <c:pt idx="0">
                  <c:v>3.99</c:v>
                </c:pt>
                <c:pt idx="1">
                  <c:v>4.51</c:v>
                </c:pt>
                <c:pt idx="2">
                  <c:v>4.47</c:v>
                </c:pt>
                <c:pt idx="3">
                  <c:v>4.79</c:v>
                </c:pt>
                <c:pt idx="4">
                  <c:v>4.91</c:v>
                </c:pt>
                <c:pt idx="5">
                  <c:v>4.43</c:v>
                </c:pt>
                <c:pt idx="6">
                  <c:v>4.68</c:v>
                </c:pt>
                <c:pt idx="7">
                  <c:v>4.6900000000000004</c:v>
                </c:pt>
                <c:pt idx="8">
                  <c:v>3.98</c:v>
                </c:pt>
                <c:pt idx="9">
                  <c:v>4.46</c:v>
                </c:pt>
                <c:pt idx="10">
                  <c:v>4.54</c:v>
                </c:pt>
                <c:pt idx="11">
                  <c:v>4.8</c:v>
                </c:pt>
                <c:pt idx="12">
                  <c:v>3.7</c:v>
                </c:pt>
                <c:pt idx="13">
                  <c:v>4.5599999999999996</c:v>
                </c:pt>
                <c:pt idx="14">
                  <c:v>4.5599999999999996</c:v>
                </c:pt>
                <c:pt idx="15">
                  <c:v>4.75</c:v>
                </c:pt>
                <c:pt idx="16">
                  <c:v>3.33</c:v>
                </c:pt>
                <c:pt idx="17">
                  <c:v>4.8</c:v>
                </c:pt>
                <c:pt idx="18">
                  <c:v>4.7</c:v>
                </c:pt>
              </c:numCache>
            </c:numRef>
          </c:val>
        </c:ser>
        <c:ser>
          <c:idx val="6"/>
          <c:order val="6"/>
          <c:tx>
            <c:strRef>
              <c:f>інформація!$C$8</c:f>
              <c:strCache>
                <c:ptCount val="1"/>
                <c:pt idx="0">
                  <c:v>Чи зручно розташовані інформаційні стенди (дошки об'яв)?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lumMod val="60000"/>
                    <a:tint val="96000"/>
                    <a:lumMod val="104000"/>
                  </a:schemeClr>
                </a:gs>
                <a:gs pos="100000">
                  <a:schemeClr val="accent1">
                    <a:lumMod val="60000"/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інформація!$D$9:$V$9</c:f>
              <c:strCache>
                <c:ptCount val="19"/>
                <c:pt idx="0">
                  <c:v>Апеляційний  СХО</c:v>
                </c:pt>
                <c:pt idx="1">
                  <c:v>Господарський  СХО</c:v>
                </c:pt>
                <c:pt idx="2">
                  <c:v>ХОАС</c:v>
                </c:pt>
                <c:pt idx="3">
                  <c:v>Білогірський районний СХО</c:v>
                </c:pt>
                <c:pt idx="4">
                  <c:v>Віньковецький районний  СХО</c:v>
                </c:pt>
                <c:pt idx="5">
                  <c:v>Волочиський районний  СХО</c:v>
                </c:pt>
                <c:pt idx="6">
                  <c:v>Городоцький районний  СХО</c:v>
                </c:pt>
                <c:pt idx="7">
                  <c:v>Деражнянський районний  СХО</c:v>
                </c:pt>
                <c:pt idx="8">
                  <c:v>Дунаєвецький районний  СХО</c:v>
                </c:pt>
                <c:pt idx="9">
                  <c:v>Ізяславський районний  СХО</c:v>
                </c:pt>
                <c:pt idx="10">
                  <c:v>Кам'янець-Подільський міськрайонний  СХО</c:v>
                </c:pt>
                <c:pt idx="11">
                  <c:v>Красилівський районний  СХО</c:v>
                </c:pt>
                <c:pt idx="12">
                  <c:v>Летичівський рфйонний  СХО</c:v>
                </c:pt>
                <c:pt idx="13">
                  <c:v>Новоушицький районний  СХО</c:v>
                </c:pt>
                <c:pt idx="14">
                  <c:v>Полонський районний  СХО</c:v>
                </c:pt>
                <c:pt idx="15">
                  <c:v>Старосинявський районний  СХО</c:v>
                </c:pt>
                <c:pt idx="16">
                  <c:v>Теофіпольський районний  СХО</c:v>
                </c:pt>
                <c:pt idx="17">
                  <c:v>Чемеровецький районний  СХО</c:v>
                </c:pt>
                <c:pt idx="18">
                  <c:v>Ярмолинецький районний  СХО</c:v>
                </c:pt>
              </c:strCache>
            </c:strRef>
          </c:cat>
          <c:val>
            <c:numRef>
              <c:f>інформація!$D$8:$V$8</c:f>
              <c:numCache>
                <c:formatCode>General</c:formatCode>
                <c:ptCount val="19"/>
                <c:pt idx="0">
                  <c:v>3.57</c:v>
                </c:pt>
                <c:pt idx="1">
                  <c:v>4.5199999999999996</c:v>
                </c:pt>
                <c:pt idx="2">
                  <c:v>4.83</c:v>
                </c:pt>
                <c:pt idx="3">
                  <c:v>4.82</c:v>
                </c:pt>
                <c:pt idx="4">
                  <c:v>4.93</c:v>
                </c:pt>
                <c:pt idx="5">
                  <c:v>4.32</c:v>
                </c:pt>
                <c:pt idx="6">
                  <c:v>4.54</c:v>
                </c:pt>
                <c:pt idx="7">
                  <c:v>4.63</c:v>
                </c:pt>
                <c:pt idx="8">
                  <c:v>4.54</c:v>
                </c:pt>
                <c:pt idx="9">
                  <c:v>4.3</c:v>
                </c:pt>
                <c:pt idx="10">
                  <c:v>4.8</c:v>
                </c:pt>
                <c:pt idx="11">
                  <c:v>4.9400000000000004</c:v>
                </c:pt>
                <c:pt idx="12">
                  <c:v>4.37</c:v>
                </c:pt>
                <c:pt idx="13">
                  <c:v>4.5999999999999996</c:v>
                </c:pt>
                <c:pt idx="14">
                  <c:v>4.5999999999999996</c:v>
                </c:pt>
                <c:pt idx="15">
                  <c:v>4.8</c:v>
                </c:pt>
                <c:pt idx="16">
                  <c:v>3.64</c:v>
                </c:pt>
                <c:pt idx="17">
                  <c:v>4.8</c:v>
                </c:pt>
                <c:pt idx="18">
                  <c:v>4.5999999999999996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serLines>
          <c:spPr>
            <a:ln w="9525" cap="flat" cmpd="sng" algn="ctr">
              <a:solidFill>
                <a:schemeClr val="tx1">
                  <a:lumMod val="35000"/>
                  <a:lumOff val="65000"/>
                </a:schemeClr>
              </a:solidFill>
              <a:round/>
            </a:ln>
            <a:effectLst/>
          </c:spPr>
        </c:serLines>
        <c:axId val="185068400"/>
        <c:axId val="185068960"/>
      </c:barChart>
      <c:catAx>
        <c:axId val="1850684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85068960"/>
        <c:crosses val="autoZero"/>
        <c:auto val="1"/>
        <c:lblAlgn val="ctr"/>
        <c:lblOffset val="100"/>
        <c:noMultiLvlLbl val="0"/>
      </c:catAx>
      <c:valAx>
        <c:axId val="1850689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850684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5946973425196851"/>
          <c:y val="3.2624414586521988E-2"/>
          <c:w val="0.23428026574803149"/>
          <c:h val="0.966931018414333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ru-RU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Сприйняття роботи працівників апарату суду</a:t>
            </a:r>
          </a:p>
        </c:rich>
      </c:tx>
      <c:layout>
        <c:manualLayout>
          <c:xMode val="edge"/>
          <c:yMode val="edge"/>
          <c:x val="0.16022584466316742"/>
          <c:y val="2.566845208005413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5.4286701231742833E-2"/>
          <c:y val="0.11971492073658352"/>
          <c:w val="0.71609464465595352"/>
          <c:h val="0.43717753024576805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апарат!$C$5</c:f>
              <c:strCache>
                <c:ptCount val="1"/>
                <c:pt idx="0">
                  <c:v>Чи виявили працівники апарату суду при спілкуванні з Вами професіоналізм, знання своєї справи?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96000"/>
                    <a:lumMod val="104000"/>
                  </a:schemeClr>
                </a:gs>
                <a:gs pos="100000">
                  <a:schemeClr val="accent1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апарат!$D$9:$V$9</c:f>
              <c:strCache>
                <c:ptCount val="19"/>
                <c:pt idx="0">
                  <c:v>Апеляційний  СХО</c:v>
                </c:pt>
                <c:pt idx="1">
                  <c:v>Господарський  СХО</c:v>
                </c:pt>
                <c:pt idx="2">
                  <c:v>ХОАС</c:v>
                </c:pt>
                <c:pt idx="3">
                  <c:v>Білогірський районний СХО</c:v>
                </c:pt>
                <c:pt idx="4">
                  <c:v>Віньковецький районний  СХО</c:v>
                </c:pt>
                <c:pt idx="5">
                  <c:v>Волочиський районний  СХО</c:v>
                </c:pt>
                <c:pt idx="6">
                  <c:v>Городоцький районний  СХО</c:v>
                </c:pt>
                <c:pt idx="7">
                  <c:v>Деражнянський районний  СХО</c:v>
                </c:pt>
                <c:pt idx="8">
                  <c:v>Дунаєвецький районний  СХО</c:v>
                </c:pt>
                <c:pt idx="9">
                  <c:v>Ізяславський районний  СХО</c:v>
                </c:pt>
                <c:pt idx="10">
                  <c:v>Кам'янець-Подільський міськрайонний  СХО</c:v>
                </c:pt>
                <c:pt idx="11">
                  <c:v>Красилівський районний  СХО</c:v>
                </c:pt>
                <c:pt idx="12">
                  <c:v>Летичівський рфйонний  СХО</c:v>
                </c:pt>
                <c:pt idx="13">
                  <c:v>Новоушицький районний  СХО</c:v>
                </c:pt>
                <c:pt idx="14">
                  <c:v>Полонський районний  СХО</c:v>
                </c:pt>
                <c:pt idx="15">
                  <c:v>Старосинявський районний  СХО</c:v>
                </c:pt>
                <c:pt idx="16">
                  <c:v>Теофіпольський районний  СХО</c:v>
                </c:pt>
                <c:pt idx="17">
                  <c:v>Чемеровецький районний  СХО</c:v>
                </c:pt>
                <c:pt idx="18">
                  <c:v>Ярмолинецький районний  СХО</c:v>
                </c:pt>
              </c:strCache>
            </c:strRef>
          </c:cat>
          <c:val>
            <c:numRef>
              <c:f>апарат!$D$5:$V$5</c:f>
              <c:numCache>
                <c:formatCode>General</c:formatCode>
                <c:ptCount val="19"/>
                <c:pt idx="0">
                  <c:v>4.33</c:v>
                </c:pt>
                <c:pt idx="1">
                  <c:v>4.6900000000000004</c:v>
                </c:pt>
                <c:pt idx="2">
                  <c:v>4.7</c:v>
                </c:pt>
                <c:pt idx="3">
                  <c:v>4.8499999999999996</c:v>
                </c:pt>
                <c:pt idx="4">
                  <c:v>4.93</c:v>
                </c:pt>
                <c:pt idx="5">
                  <c:v>4.7</c:v>
                </c:pt>
                <c:pt idx="6">
                  <c:v>4.6900000000000004</c:v>
                </c:pt>
                <c:pt idx="7">
                  <c:v>4.75</c:v>
                </c:pt>
                <c:pt idx="8">
                  <c:v>4.79</c:v>
                </c:pt>
                <c:pt idx="9">
                  <c:v>4.5999999999999996</c:v>
                </c:pt>
                <c:pt idx="10">
                  <c:v>4.79</c:v>
                </c:pt>
                <c:pt idx="11">
                  <c:v>4.8</c:v>
                </c:pt>
                <c:pt idx="12">
                  <c:v>4.8</c:v>
                </c:pt>
                <c:pt idx="13">
                  <c:v>4.67</c:v>
                </c:pt>
                <c:pt idx="14">
                  <c:v>4.57</c:v>
                </c:pt>
                <c:pt idx="15">
                  <c:v>4.7</c:v>
                </c:pt>
                <c:pt idx="16">
                  <c:v>4.83</c:v>
                </c:pt>
                <c:pt idx="17">
                  <c:v>4.63</c:v>
                </c:pt>
                <c:pt idx="18">
                  <c:v>4.8</c:v>
                </c:pt>
              </c:numCache>
            </c:numRef>
          </c:val>
        </c:ser>
        <c:ser>
          <c:idx val="1"/>
          <c:order val="1"/>
          <c:tx>
            <c:strRef>
              <c:f>апарат!$C$6</c:f>
              <c:strCache>
                <c:ptCount val="1"/>
                <c:pt idx="0">
                  <c:v>Чи виявили працівники апарату суду при спілкуванні з Вами однакове ставлення до всіх, незалежно від соціального статусу?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96000"/>
                    <a:lumMod val="104000"/>
                  </a:schemeClr>
                </a:gs>
                <a:gs pos="100000">
                  <a:schemeClr val="accent2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апарат!$D$9:$V$9</c:f>
              <c:strCache>
                <c:ptCount val="19"/>
                <c:pt idx="0">
                  <c:v>Апеляційний  СХО</c:v>
                </c:pt>
                <c:pt idx="1">
                  <c:v>Господарський  СХО</c:v>
                </c:pt>
                <c:pt idx="2">
                  <c:v>ХОАС</c:v>
                </c:pt>
                <c:pt idx="3">
                  <c:v>Білогірський районний СХО</c:v>
                </c:pt>
                <c:pt idx="4">
                  <c:v>Віньковецький районний  СХО</c:v>
                </c:pt>
                <c:pt idx="5">
                  <c:v>Волочиський районний  СХО</c:v>
                </c:pt>
                <c:pt idx="6">
                  <c:v>Городоцький районний  СХО</c:v>
                </c:pt>
                <c:pt idx="7">
                  <c:v>Деражнянський районний  СХО</c:v>
                </c:pt>
                <c:pt idx="8">
                  <c:v>Дунаєвецький районний  СХО</c:v>
                </c:pt>
                <c:pt idx="9">
                  <c:v>Ізяславський районний  СХО</c:v>
                </c:pt>
                <c:pt idx="10">
                  <c:v>Кам'янець-Подільський міськрайонний  СХО</c:v>
                </c:pt>
                <c:pt idx="11">
                  <c:v>Красилівський районний  СХО</c:v>
                </c:pt>
                <c:pt idx="12">
                  <c:v>Летичівський рфйонний  СХО</c:v>
                </c:pt>
                <c:pt idx="13">
                  <c:v>Новоушицький районний  СХО</c:v>
                </c:pt>
                <c:pt idx="14">
                  <c:v>Полонський районний  СХО</c:v>
                </c:pt>
                <c:pt idx="15">
                  <c:v>Старосинявський районний  СХО</c:v>
                </c:pt>
                <c:pt idx="16">
                  <c:v>Теофіпольський районний  СХО</c:v>
                </c:pt>
                <c:pt idx="17">
                  <c:v>Чемеровецький районний  СХО</c:v>
                </c:pt>
                <c:pt idx="18">
                  <c:v>Ярмолинецький районний  СХО</c:v>
                </c:pt>
              </c:strCache>
            </c:strRef>
          </c:cat>
          <c:val>
            <c:numRef>
              <c:f>апарат!$D$6:$V$6</c:f>
              <c:numCache>
                <c:formatCode>General</c:formatCode>
                <c:ptCount val="19"/>
                <c:pt idx="0">
                  <c:v>4.0999999999999996</c:v>
                </c:pt>
                <c:pt idx="1">
                  <c:v>4.6500000000000004</c:v>
                </c:pt>
                <c:pt idx="2">
                  <c:v>4.6900000000000004</c:v>
                </c:pt>
                <c:pt idx="3">
                  <c:v>4.88</c:v>
                </c:pt>
                <c:pt idx="4">
                  <c:v>4.9000000000000004</c:v>
                </c:pt>
                <c:pt idx="5">
                  <c:v>4.6500000000000004</c:v>
                </c:pt>
                <c:pt idx="6">
                  <c:v>4.59</c:v>
                </c:pt>
                <c:pt idx="7">
                  <c:v>4.74</c:v>
                </c:pt>
                <c:pt idx="8">
                  <c:v>4.5999999999999996</c:v>
                </c:pt>
                <c:pt idx="9">
                  <c:v>4.3499999999999996</c:v>
                </c:pt>
                <c:pt idx="10">
                  <c:v>4.4000000000000004</c:v>
                </c:pt>
                <c:pt idx="11">
                  <c:v>4.67</c:v>
                </c:pt>
                <c:pt idx="12">
                  <c:v>4.7</c:v>
                </c:pt>
                <c:pt idx="13">
                  <c:v>4.67</c:v>
                </c:pt>
                <c:pt idx="14">
                  <c:v>4.5599999999999996</c:v>
                </c:pt>
                <c:pt idx="15">
                  <c:v>4.5999999999999996</c:v>
                </c:pt>
                <c:pt idx="16">
                  <c:v>4.67</c:v>
                </c:pt>
                <c:pt idx="17">
                  <c:v>4.3600000000000003</c:v>
                </c:pt>
                <c:pt idx="18">
                  <c:v>4.7</c:v>
                </c:pt>
              </c:numCache>
            </c:numRef>
          </c:val>
        </c:ser>
        <c:ser>
          <c:idx val="2"/>
          <c:order val="2"/>
          <c:tx>
            <c:strRef>
              <c:f>апарат!$C$7</c:f>
              <c:strCache>
                <c:ptCount val="1"/>
                <c:pt idx="0">
                  <c:v>Чи виявили працівники апарату суду при спілкуванні з Вами доброзичливість, повагу, бажання допомогти?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tint val="96000"/>
                    <a:lumMod val="104000"/>
                  </a:schemeClr>
                </a:gs>
                <a:gs pos="100000">
                  <a:schemeClr val="accent3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апарат!$D$9:$V$9</c:f>
              <c:strCache>
                <c:ptCount val="19"/>
                <c:pt idx="0">
                  <c:v>Апеляційний  СХО</c:v>
                </c:pt>
                <c:pt idx="1">
                  <c:v>Господарський  СХО</c:v>
                </c:pt>
                <c:pt idx="2">
                  <c:v>ХОАС</c:v>
                </c:pt>
                <c:pt idx="3">
                  <c:v>Білогірський районний СХО</c:v>
                </c:pt>
                <c:pt idx="4">
                  <c:v>Віньковецький районний  СХО</c:v>
                </c:pt>
                <c:pt idx="5">
                  <c:v>Волочиський районний  СХО</c:v>
                </c:pt>
                <c:pt idx="6">
                  <c:v>Городоцький районний  СХО</c:v>
                </c:pt>
                <c:pt idx="7">
                  <c:v>Деражнянський районний  СХО</c:v>
                </c:pt>
                <c:pt idx="8">
                  <c:v>Дунаєвецький районний  СХО</c:v>
                </c:pt>
                <c:pt idx="9">
                  <c:v>Ізяславський районний  СХО</c:v>
                </c:pt>
                <c:pt idx="10">
                  <c:v>Кам'янець-Подільський міськрайонний  СХО</c:v>
                </c:pt>
                <c:pt idx="11">
                  <c:v>Красилівський районний  СХО</c:v>
                </c:pt>
                <c:pt idx="12">
                  <c:v>Летичівський рфйонний  СХО</c:v>
                </c:pt>
                <c:pt idx="13">
                  <c:v>Новоушицький районний  СХО</c:v>
                </c:pt>
                <c:pt idx="14">
                  <c:v>Полонський районний  СХО</c:v>
                </c:pt>
                <c:pt idx="15">
                  <c:v>Старосинявський районний  СХО</c:v>
                </c:pt>
                <c:pt idx="16">
                  <c:v>Теофіпольський районний  СХО</c:v>
                </c:pt>
                <c:pt idx="17">
                  <c:v>Чемеровецький районний  СХО</c:v>
                </c:pt>
                <c:pt idx="18">
                  <c:v>Ярмолинецький районний  СХО</c:v>
                </c:pt>
              </c:strCache>
            </c:strRef>
          </c:cat>
          <c:val>
            <c:numRef>
              <c:f>апарат!$D$7:$V$7</c:f>
              <c:numCache>
                <c:formatCode>General</c:formatCode>
                <c:ptCount val="19"/>
                <c:pt idx="0">
                  <c:v>4.67</c:v>
                </c:pt>
                <c:pt idx="1">
                  <c:v>4.71</c:v>
                </c:pt>
                <c:pt idx="2">
                  <c:v>4.68</c:v>
                </c:pt>
                <c:pt idx="3">
                  <c:v>4.71</c:v>
                </c:pt>
                <c:pt idx="4">
                  <c:v>4.8899999999999997</c:v>
                </c:pt>
                <c:pt idx="5">
                  <c:v>4.74</c:v>
                </c:pt>
                <c:pt idx="6">
                  <c:v>4.5199999999999996</c:v>
                </c:pt>
                <c:pt idx="7">
                  <c:v>4.78</c:v>
                </c:pt>
                <c:pt idx="8">
                  <c:v>4.67</c:v>
                </c:pt>
                <c:pt idx="9">
                  <c:v>4.3600000000000003</c:v>
                </c:pt>
                <c:pt idx="10">
                  <c:v>4.6100000000000003</c:v>
                </c:pt>
                <c:pt idx="11">
                  <c:v>4.7</c:v>
                </c:pt>
                <c:pt idx="12">
                  <c:v>4.8</c:v>
                </c:pt>
                <c:pt idx="13">
                  <c:v>4.66</c:v>
                </c:pt>
                <c:pt idx="14">
                  <c:v>4.5</c:v>
                </c:pt>
                <c:pt idx="15">
                  <c:v>4.7</c:v>
                </c:pt>
                <c:pt idx="16">
                  <c:v>4.6900000000000004</c:v>
                </c:pt>
                <c:pt idx="17">
                  <c:v>4.5</c:v>
                </c:pt>
                <c:pt idx="18">
                  <c:v>4.7</c:v>
                </c:pt>
              </c:numCache>
            </c:numRef>
          </c:val>
        </c:ser>
        <c:ser>
          <c:idx val="3"/>
          <c:order val="3"/>
          <c:tx>
            <c:strRef>
              <c:f>апарат!$C$8</c:f>
              <c:strCache>
                <c:ptCount val="1"/>
                <c:pt idx="0">
                  <c:v> Чи працівники суду працювали старанно та не припускалися помилок, які призводили б до перероблення документів та порушення строків?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96000"/>
                    <a:lumMod val="104000"/>
                  </a:schemeClr>
                </a:gs>
                <a:gs pos="100000">
                  <a:schemeClr val="accent4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апарат!$D$9:$V$9</c:f>
              <c:strCache>
                <c:ptCount val="19"/>
                <c:pt idx="0">
                  <c:v>Апеляційний  СХО</c:v>
                </c:pt>
                <c:pt idx="1">
                  <c:v>Господарський  СХО</c:v>
                </c:pt>
                <c:pt idx="2">
                  <c:v>ХОАС</c:v>
                </c:pt>
                <c:pt idx="3">
                  <c:v>Білогірський районний СХО</c:v>
                </c:pt>
                <c:pt idx="4">
                  <c:v>Віньковецький районний  СХО</c:v>
                </c:pt>
                <c:pt idx="5">
                  <c:v>Волочиський районний  СХО</c:v>
                </c:pt>
                <c:pt idx="6">
                  <c:v>Городоцький районний  СХО</c:v>
                </c:pt>
                <c:pt idx="7">
                  <c:v>Деражнянський районний  СХО</c:v>
                </c:pt>
                <c:pt idx="8">
                  <c:v>Дунаєвецький районний  СХО</c:v>
                </c:pt>
                <c:pt idx="9">
                  <c:v>Ізяславський районний  СХО</c:v>
                </c:pt>
                <c:pt idx="10">
                  <c:v>Кам'янець-Подільський міськрайонний  СХО</c:v>
                </c:pt>
                <c:pt idx="11">
                  <c:v>Красилівський районний  СХО</c:v>
                </c:pt>
                <c:pt idx="12">
                  <c:v>Летичівський рфйонний  СХО</c:v>
                </c:pt>
                <c:pt idx="13">
                  <c:v>Новоушицький районний  СХО</c:v>
                </c:pt>
                <c:pt idx="14">
                  <c:v>Полонський районний  СХО</c:v>
                </c:pt>
                <c:pt idx="15">
                  <c:v>Старосинявський районний  СХО</c:v>
                </c:pt>
                <c:pt idx="16">
                  <c:v>Теофіпольський районний  СХО</c:v>
                </c:pt>
                <c:pt idx="17">
                  <c:v>Чемеровецький районний  СХО</c:v>
                </c:pt>
                <c:pt idx="18">
                  <c:v>Ярмолинецький районний  СХО</c:v>
                </c:pt>
              </c:strCache>
            </c:strRef>
          </c:cat>
          <c:val>
            <c:numRef>
              <c:f>апарат!$D$8:$V$8</c:f>
              <c:numCache>
                <c:formatCode>General</c:formatCode>
                <c:ptCount val="19"/>
                <c:pt idx="0">
                  <c:v>4.1100000000000003</c:v>
                </c:pt>
                <c:pt idx="1">
                  <c:v>4.6100000000000003</c:v>
                </c:pt>
                <c:pt idx="2">
                  <c:v>4.66</c:v>
                </c:pt>
                <c:pt idx="3">
                  <c:v>4.75</c:v>
                </c:pt>
                <c:pt idx="4">
                  <c:v>4.9000000000000004</c:v>
                </c:pt>
                <c:pt idx="5">
                  <c:v>4.84</c:v>
                </c:pt>
                <c:pt idx="6">
                  <c:v>4.58</c:v>
                </c:pt>
                <c:pt idx="7">
                  <c:v>4.79</c:v>
                </c:pt>
                <c:pt idx="8">
                  <c:v>4.8</c:v>
                </c:pt>
                <c:pt idx="9">
                  <c:v>4.46</c:v>
                </c:pt>
                <c:pt idx="10">
                  <c:v>4.79</c:v>
                </c:pt>
                <c:pt idx="11">
                  <c:v>4.8</c:v>
                </c:pt>
                <c:pt idx="12">
                  <c:v>4.8</c:v>
                </c:pt>
                <c:pt idx="13">
                  <c:v>4.6399999999999997</c:v>
                </c:pt>
                <c:pt idx="14">
                  <c:v>4.5999999999999996</c:v>
                </c:pt>
                <c:pt idx="15">
                  <c:v>4.74</c:v>
                </c:pt>
                <c:pt idx="16">
                  <c:v>4.4800000000000004</c:v>
                </c:pt>
                <c:pt idx="17">
                  <c:v>4.4800000000000004</c:v>
                </c:pt>
                <c:pt idx="18">
                  <c:v>4.7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serLines>
          <c:spPr>
            <a:ln w="9525" cap="flat" cmpd="sng" algn="ctr">
              <a:solidFill>
                <a:schemeClr val="tx1">
                  <a:lumMod val="35000"/>
                  <a:lumOff val="65000"/>
                </a:schemeClr>
              </a:solidFill>
              <a:round/>
            </a:ln>
            <a:effectLst/>
          </c:spPr>
        </c:serLines>
        <c:axId val="143019056"/>
        <c:axId val="143018496"/>
      </c:barChart>
      <c:catAx>
        <c:axId val="1430190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43018496"/>
        <c:crosses val="autoZero"/>
        <c:auto val="1"/>
        <c:lblAlgn val="ctr"/>
        <c:lblOffset val="100"/>
        <c:noMultiLvlLbl val="0"/>
      </c:catAx>
      <c:valAx>
        <c:axId val="1430184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430190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7803748359580049"/>
          <c:y val="5.3158843516653433E-2"/>
          <c:w val="0.21571251640419947"/>
          <c:h val="0.9124730106411117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ru-RU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ru-RU" dirty="0" err="1"/>
              <a:t>Дотримання</a:t>
            </a:r>
            <a:r>
              <a:rPr lang="ru-RU" dirty="0"/>
              <a:t> </a:t>
            </a:r>
            <a:r>
              <a:rPr lang="ru-RU" dirty="0" err="1"/>
              <a:t>термінів</a:t>
            </a:r>
            <a:r>
              <a:rPr lang="ru-RU" dirty="0"/>
              <a:t> судового </a:t>
            </a:r>
            <a:r>
              <a:rPr lang="ru-RU" dirty="0" err="1"/>
              <a:t>розгляду</a:t>
            </a:r>
            <a:endParaRPr lang="ru-RU" dirty="0"/>
          </a:p>
        </c:rich>
      </c:tx>
      <c:layout>
        <c:manualLayout>
          <c:xMode val="edge"/>
          <c:yMode val="edge"/>
          <c:x val="0.26453315818021306"/>
          <c:y val="2.773557956418238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5.4408087665976441E-2"/>
          <c:y val="0.11971492073658352"/>
          <c:w val="0.71796885120052056"/>
          <c:h val="0.42576932932129963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термін!$C$5</c:f>
              <c:strCache>
                <c:ptCount val="1"/>
                <c:pt idx="0">
                  <c:v>Чи Ви вважаєте обґрунтованими затримки/перенесення слухань у розгляді Вашої справи?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96000"/>
                    <a:lumMod val="104000"/>
                  </a:schemeClr>
                </a:gs>
                <a:gs pos="100000">
                  <a:schemeClr val="accent1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термін!$D$9:$V$9</c:f>
              <c:strCache>
                <c:ptCount val="19"/>
                <c:pt idx="0">
                  <c:v>Апеляційний  СХО</c:v>
                </c:pt>
                <c:pt idx="1">
                  <c:v>Господарський  СХО</c:v>
                </c:pt>
                <c:pt idx="2">
                  <c:v>ХОАС</c:v>
                </c:pt>
                <c:pt idx="3">
                  <c:v>Білогірський районний СХО</c:v>
                </c:pt>
                <c:pt idx="4">
                  <c:v>Віньковецький районний  СХО</c:v>
                </c:pt>
                <c:pt idx="5">
                  <c:v>Волочиський районний  СХО</c:v>
                </c:pt>
                <c:pt idx="6">
                  <c:v>Городоцький районний  СХО</c:v>
                </c:pt>
                <c:pt idx="7">
                  <c:v>Деражнянський районний  СХО</c:v>
                </c:pt>
                <c:pt idx="8">
                  <c:v>Дунаєвецький районний  СХО</c:v>
                </c:pt>
                <c:pt idx="9">
                  <c:v>Ізяславський районний  СХО</c:v>
                </c:pt>
                <c:pt idx="10">
                  <c:v>Кам'янець-Подільський міськрайонний  СХО</c:v>
                </c:pt>
                <c:pt idx="11">
                  <c:v>Красилівський районний  СХО</c:v>
                </c:pt>
                <c:pt idx="12">
                  <c:v>Летичівський рфйонний  СХО</c:v>
                </c:pt>
                <c:pt idx="13">
                  <c:v>Новоушицький районний  СХО</c:v>
                </c:pt>
                <c:pt idx="14">
                  <c:v>Полонський районний  СХО</c:v>
                </c:pt>
                <c:pt idx="15">
                  <c:v>Старосинявський районний  СХО</c:v>
                </c:pt>
                <c:pt idx="16">
                  <c:v>Теофіпольський районний  СХО</c:v>
                </c:pt>
                <c:pt idx="17">
                  <c:v>Чемеровецький районний  СХО</c:v>
                </c:pt>
                <c:pt idx="18">
                  <c:v>Ярмолинецький районний  СХО</c:v>
                </c:pt>
              </c:strCache>
            </c:strRef>
          </c:cat>
          <c:val>
            <c:numRef>
              <c:f>термін!$D$5:$V$5</c:f>
              <c:numCache>
                <c:formatCode>General</c:formatCode>
                <c:ptCount val="19"/>
                <c:pt idx="0">
                  <c:v>4.26</c:v>
                </c:pt>
                <c:pt idx="1">
                  <c:v>4.49</c:v>
                </c:pt>
                <c:pt idx="2">
                  <c:v>4.43</c:v>
                </c:pt>
                <c:pt idx="3">
                  <c:v>4.75</c:v>
                </c:pt>
                <c:pt idx="4">
                  <c:v>4.9400000000000004</c:v>
                </c:pt>
                <c:pt idx="5">
                  <c:v>4.8600000000000003</c:v>
                </c:pt>
                <c:pt idx="6">
                  <c:v>4.38</c:v>
                </c:pt>
                <c:pt idx="7">
                  <c:v>4.5599999999999996</c:v>
                </c:pt>
                <c:pt idx="8">
                  <c:v>4.45</c:v>
                </c:pt>
                <c:pt idx="9">
                  <c:v>4.17</c:v>
                </c:pt>
                <c:pt idx="10">
                  <c:v>4.7300000000000004</c:v>
                </c:pt>
                <c:pt idx="11">
                  <c:v>4.8</c:v>
                </c:pt>
                <c:pt idx="12">
                  <c:v>4.5</c:v>
                </c:pt>
                <c:pt idx="13">
                  <c:v>4.37</c:v>
                </c:pt>
                <c:pt idx="14">
                  <c:v>4.5999999999999996</c:v>
                </c:pt>
                <c:pt idx="15">
                  <c:v>4.9000000000000004</c:v>
                </c:pt>
                <c:pt idx="16">
                  <c:v>4.83</c:v>
                </c:pt>
                <c:pt idx="17">
                  <c:v>4.3</c:v>
                </c:pt>
                <c:pt idx="18">
                  <c:v>4.3</c:v>
                </c:pt>
              </c:numCache>
            </c:numRef>
          </c:val>
        </c:ser>
        <c:ser>
          <c:idx val="1"/>
          <c:order val="1"/>
          <c:tx>
            <c:strRef>
              <c:f>термін!$C$6</c:f>
              <c:strCache>
                <c:ptCount val="1"/>
                <c:pt idx="0">
                  <c:v>Чи вчасно Ви отримували повістки та повідомлення про розгляд справи?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96000"/>
                    <a:lumMod val="104000"/>
                  </a:schemeClr>
                </a:gs>
                <a:gs pos="100000">
                  <a:schemeClr val="accent2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термін!$D$9:$V$9</c:f>
              <c:strCache>
                <c:ptCount val="19"/>
                <c:pt idx="0">
                  <c:v>Апеляційний  СХО</c:v>
                </c:pt>
                <c:pt idx="1">
                  <c:v>Господарський  СХО</c:v>
                </c:pt>
                <c:pt idx="2">
                  <c:v>ХОАС</c:v>
                </c:pt>
                <c:pt idx="3">
                  <c:v>Білогірський районний СХО</c:v>
                </c:pt>
                <c:pt idx="4">
                  <c:v>Віньковецький районний  СХО</c:v>
                </c:pt>
                <c:pt idx="5">
                  <c:v>Волочиський районний  СХО</c:v>
                </c:pt>
                <c:pt idx="6">
                  <c:v>Городоцький районний  СХО</c:v>
                </c:pt>
                <c:pt idx="7">
                  <c:v>Деражнянський районний  СХО</c:v>
                </c:pt>
                <c:pt idx="8">
                  <c:v>Дунаєвецький районний  СХО</c:v>
                </c:pt>
                <c:pt idx="9">
                  <c:v>Ізяславський районний  СХО</c:v>
                </c:pt>
                <c:pt idx="10">
                  <c:v>Кам'янець-Подільський міськрайонний  СХО</c:v>
                </c:pt>
                <c:pt idx="11">
                  <c:v>Красилівський районний  СХО</c:v>
                </c:pt>
                <c:pt idx="12">
                  <c:v>Летичівський рфйонний  СХО</c:v>
                </c:pt>
                <c:pt idx="13">
                  <c:v>Новоушицький районний  СХО</c:v>
                </c:pt>
                <c:pt idx="14">
                  <c:v>Полонський районний  СХО</c:v>
                </c:pt>
                <c:pt idx="15">
                  <c:v>Старосинявський районний  СХО</c:v>
                </c:pt>
                <c:pt idx="16">
                  <c:v>Теофіпольський районний  СХО</c:v>
                </c:pt>
                <c:pt idx="17">
                  <c:v>Чемеровецький районний  СХО</c:v>
                </c:pt>
                <c:pt idx="18">
                  <c:v>Ярмолинецький районний  СХО</c:v>
                </c:pt>
              </c:strCache>
            </c:strRef>
          </c:cat>
          <c:val>
            <c:numRef>
              <c:f>термін!$D$6:$V$6</c:f>
              <c:numCache>
                <c:formatCode>General</c:formatCode>
                <c:ptCount val="19"/>
                <c:pt idx="0">
                  <c:v>4.4800000000000004</c:v>
                </c:pt>
                <c:pt idx="1">
                  <c:v>4.63</c:v>
                </c:pt>
                <c:pt idx="2">
                  <c:v>4.5999999999999996</c:v>
                </c:pt>
                <c:pt idx="3">
                  <c:v>4.75</c:v>
                </c:pt>
                <c:pt idx="4">
                  <c:v>4.95</c:v>
                </c:pt>
                <c:pt idx="5">
                  <c:v>4.93</c:v>
                </c:pt>
                <c:pt idx="6">
                  <c:v>4.66</c:v>
                </c:pt>
                <c:pt idx="7">
                  <c:v>4.82</c:v>
                </c:pt>
                <c:pt idx="8">
                  <c:v>4.83</c:v>
                </c:pt>
                <c:pt idx="9">
                  <c:v>4.42</c:v>
                </c:pt>
                <c:pt idx="10">
                  <c:v>4.6900000000000004</c:v>
                </c:pt>
                <c:pt idx="11">
                  <c:v>4.9400000000000004</c:v>
                </c:pt>
                <c:pt idx="12">
                  <c:v>4.6500000000000004</c:v>
                </c:pt>
                <c:pt idx="13">
                  <c:v>4.67</c:v>
                </c:pt>
                <c:pt idx="14">
                  <c:v>4.5999999999999996</c:v>
                </c:pt>
                <c:pt idx="15">
                  <c:v>4.7</c:v>
                </c:pt>
                <c:pt idx="16">
                  <c:v>4.38</c:v>
                </c:pt>
                <c:pt idx="17">
                  <c:v>4.4000000000000004</c:v>
                </c:pt>
                <c:pt idx="18">
                  <c:v>4.7</c:v>
                </c:pt>
              </c:numCache>
            </c:numRef>
          </c:val>
        </c:ser>
        <c:ser>
          <c:idx val="2"/>
          <c:order val="2"/>
          <c:tx>
            <c:strRef>
              <c:f>термін!$C$7</c:f>
              <c:strCache>
                <c:ptCount val="1"/>
                <c:pt idx="0">
                  <c:v> Чи було враховано Ваші побажання при призначенні дня та часу засідання?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tint val="96000"/>
                    <a:lumMod val="104000"/>
                  </a:schemeClr>
                </a:gs>
                <a:gs pos="100000">
                  <a:schemeClr val="accent3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термін!$D$9:$V$9</c:f>
              <c:strCache>
                <c:ptCount val="19"/>
                <c:pt idx="0">
                  <c:v>Апеляційний  СХО</c:v>
                </c:pt>
                <c:pt idx="1">
                  <c:v>Господарський  СХО</c:v>
                </c:pt>
                <c:pt idx="2">
                  <c:v>ХОАС</c:v>
                </c:pt>
                <c:pt idx="3">
                  <c:v>Білогірський районний СХО</c:v>
                </c:pt>
                <c:pt idx="4">
                  <c:v>Віньковецький районний  СХО</c:v>
                </c:pt>
                <c:pt idx="5">
                  <c:v>Волочиський районний  СХО</c:v>
                </c:pt>
                <c:pt idx="6">
                  <c:v>Городоцький районний  СХО</c:v>
                </c:pt>
                <c:pt idx="7">
                  <c:v>Деражнянський районний  СХО</c:v>
                </c:pt>
                <c:pt idx="8">
                  <c:v>Дунаєвецький районний  СХО</c:v>
                </c:pt>
                <c:pt idx="9">
                  <c:v>Ізяславський районний  СХО</c:v>
                </c:pt>
                <c:pt idx="10">
                  <c:v>Кам'янець-Подільський міськрайонний  СХО</c:v>
                </c:pt>
                <c:pt idx="11">
                  <c:v>Красилівський районний  СХО</c:v>
                </c:pt>
                <c:pt idx="12">
                  <c:v>Летичівський рфйонний  СХО</c:v>
                </c:pt>
                <c:pt idx="13">
                  <c:v>Новоушицький районний  СХО</c:v>
                </c:pt>
                <c:pt idx="14">
                  <c:v>Полонський районний  СХО</c:v>
                </c:pt>
                <c:pt idx="15">
                  <c:v>Старосинявський районний  СХО</c:v>
                </c:pt>
                <c:pt idx="16">
                  <c:v>Теофіпольський районний  СХО</c:v>
                </c:pt>
                <c:pt idx="17">
                  <c:v>Чемеровецький районний  СХО</c:v>
                </c:pt>
                <c:pt idx="18">
                  <c:v>Ярмолинецький районний  СХО</c:v>
                </c:pt>
              </c:strCache>
            </c:strRef>
          </c:cat>
          <c:val>
            <c:numRef>
              <c:f>термін!$D$7:$V$7</c:f>
              <c:numCache>
                <c:formatCode>General</c:formatCode>
                <c:ptCount val="19"/>
                <c:pt idx="0">
                  <c:v>4.1100000000000003</c:v>
                </c:pt>
                <c:pt idx="1">
                  <c:v>4.53</c:v>
                </c:pt>
                <c:pt idx="2">
                  <c:v>4.42</c:v>
                </c:pt>
                <c:pt idx="3">
                  <c:v>4.57</c:v>
                </c:pt>
                <c:pt idx="4">
                  <c:v>4.9000000000000004</c:v>
                </c:pt>
                <c:pt idx="5">
                  <c:v>4.87</c:v>
                </c:pt>
                <c:pt idx="6">
                  <c:v>4.6399999999999997</c:v>
                </c:pt>
                <c:pt idx="7">
                  <c:v>4.16</c:v>
                </c:pt>
                <c:pt idx="8">
                  <c:v>3.83</c:v>
                </c:pt>
                <c:pt idx="9">
                  <c:v>4.2</c:v>
                </c:pt>
                <c:pt idx="10">
                  <c:v>4.3600000000000003</c:v>
                </c:pt>
                <c:pt idx="11">
                  <c:v>4.45</c:v>
                </c:pt>
                <c:pt idx="12">
                  <c:v>4.3</c:v>
                </c:pt>
                <c:pt idx="13">
                  <c:v>4.3</c:v>
                </c:pt>
                <c:pt idx="14">
                  <c:v>4.55</c:v>
                </c:pt>
                <c:pt idx="15">
                  <c:v>4.8</c:v>
                </c:pt>
                <c:pt idx="16">
                  <c:v>3.69</c:v>
                </c:pt>
                <c:pt idx="17">
                  <c:v>4.2</c:v>
                </c:pt>
                <c:pt idx="18">
                  <c:v>4.3</c:v>
                </c:pt>
              </c:numCache>
            </c:numRef>
          </c:val>
        </c:ser>
        <c:ser>
          <c:idx val="3"/>
          <c:order val="3"/>
          <c:tx>
            <c:strRef>
              <c:f>термін!$C$8</c:f>
              <c:strCache>
                <c:ptCount val="1"/>
                <c:pt idx="0">
                  <c:v>Чи вчасно (відповідно до графіку) розпочалося останнє засідання по Вашій справі?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96000"/>
                    <a:lumMod val="104000"/>
                  </a:schemeClr>
                </a:gs>
                <a:gs pos="100000">
                  <a:schemeClr val="accent4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термін!$D$9:$V$9</c:f>
              <c:strCache>
                <c:ptCount val="19"/>
                <c:pt idx="0">
                  <c:v>Апеляційний  СХО</c:v>
                </c:pt>
                <c:pt idx="1">
                  <c:v>Господарський  СХО</c:v>
                </c:pt>
                <c:pt idx="2">
                  <c:v>ХОАС</c:v>
                </c:pt>
                <c:pt idx="3">
                  <c:v>Білогірський районний СХО</c:v>
                </c:pt>
                <c:pt idx="4">
                  <c:v>Віньковецький районний  СХО</c:v>
                </c:pt>
                <c:pt idx="5">
                  <c:v>Волочиський районний  СХО</c:v>
                </c:pt>
                <c:pt idx="6">
                  <c:v>Городоцький районний  СХО</c:v>
                </c:pt>
                <c:pt idx="7">
                  <c:v>Деражнянський районний  СХО</c:v>
                </c:pt>
                <c:pt idx="8">
                  <c:v>Дунаєвецький районний  СХО</c:v>
                </c:pt>
                <c:pt idx="9">
                  <c:v>Ізяславський районний  СХО</c:v>
                </c:pt>
                <c:pt idx="10">
                  <c:v>Кам'янець-Подільський міськрайонний  СХО</c:v>
                </c:pt>
                <c:pt idx="11">
                  <c:v>Красилівський районний  СХО</c:v>
                </c:pt>
                <c:pt idx="12">
                  <c:v>Летичівський рфйонний  СХО</c:v>
                </c:pt>
                <c:pt idx="13">
                  <c:v>Новоушицький районний  СХО</c:v>
                </c:pt>
                <c:pt idx="14">
                  <c:v>Полонський районний  СХО</c:v>
                </c:pt>
                <c:pt idx="15">
                  <c:v>Старосинявський районний  СХО</c:v>
                </c:pt>
                <c:pt idx="16">
                  <c:v>Теофіпольський районний  СХО</c:v>
                </c:pt>
                <c:pt idx="17">
                  <c:v>Чемеровецький районний  СХО</c:v>
                </c:pt>
                <c:pt idx="18">
                  <c:v>Ярмолинецький районний  СХО</c:v>
                </c:pt>
              </c:strCache>
            </c:strRef>
          </c:cat>
          <c:val>
            <c:numRef>
              <c:f>термін!$D$8:$V$8</c:f>
              <c:numCache>
                <c:formatCode>General</c:formatCode>
                <c:ptCount val="19"/>
                <c:pt idx="0">
                  <c:v>3.64</c:v>
                </c:pt>
                <c:pt idx="1">
                  <c:v>4.43</c:v>
                </c:pt>
                <c:pt idx="2">
                  <c:v>4.46</c:v>
                </c:pt>
                <c:pt idx="3">
                  <c:v>4.7</c:v>
                </c:pt>
                <c:pt idx="4">
                  <c:v>4.8</c:v>
                </c:pt>
                <c:pt idx="5">
                  <c:v>4.7</c:v>
                </c:pt>
                <c:pt idx="6">
                  <c:v>4.46</c:v>
                </c:pt>
                <c:pt idx="7">
                  <c:v>3.9</c:v>
                </c:pt>
                <c:pt idx="8">
                  <c:v>4.96</c:v>
                </c:pt>
                <c:pt idx="9">
                  <c:v>3.9</c:v>
                </c:pt>
                <c:pt idx="10">
                  <c:v>3.8</c:v>
                </c:pt>
                <c:pt idx="11">
                  <c:v>4.46</c:v>
                </c:pt>
                <c:pt idx="12">
                  <c:v>4.25</c:v>
                </c:pt>
                <c:pt idx="13">
                  <c:v>4.47</c:v>
                </c:pt>
                <c:pt idx="14">
                  <c:v>4.5</c:v>
                </c:pt>
                <c:pt idx="15">
                  <c:v>4.4000000000000004</c:v>
                </c:pt>
                <c:pt idx="16">
                  <c:v>4.8600000000000003</c:v>
                </c:pt>
                <c:pt idx="17">
                  <c:v>3.7</c:v>
                </c:pt>
                <c:pt idx="18">
                  <c:v>4.4000000000000004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serLines>
          <c:spPr>
            <a:ln w="9525" cap="flat" cmpd="sng" algn="ctr">
              <a:solidFill>
                <a:schemeClr val="tx1">
                  <a:lumMod val="35000"/>
                  <a:lumOff val="65000"/>
                </a:schemeClr>
              </a:solidFill>
              <a:round/>
            </a:ln>
            <a:effectLst/>
          </c:spPr>
        </c:serLines>
        <c:axId val="188431904"/>
        <c:axId val="188432464"/>
      </c:barChart>
      <c:catAx>
        <c:axId val="1884319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88432464"/>
        <c:crosses val="autoZero"/>
        <c:auto val="1"/>
        <c:lblAlgn val="ctr"/>
        <c:lblOffset val="100"/>
        <c:noMultiLvlLbl val="0"/>
      </c:catAx>
      <c:valAx>
        <c:axId val="1884324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884319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7905829880727517"/>
          <c:y val="8.0032228529573313E-2"/>
          <c:w val="0.21469170068009355"/>
          <c:h val="0.8835324421656595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ru-RU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Сприйняття роботи судді</a:t>
            </a:r>
          </a:p>
        </c:rich>
      </c:tx>
      <c:layout>
        <c:manualLayout>
          <c:xMode val="edge"/>
          <c:yMode val="edge"/>
          <c:x val="0.26140815792389749"/>
          <c:y val="2.174026006964925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5.4859913087153059E-2"/>
          <c:y val="0.11971492073658352"/>
          <c:w val="0.69041172231563763"/>
          <c:h val="0.43717753024576805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суддя!$C$4</c:f>
              <c:strCache>
                <c:ptCount val="1"/>
                <c:pt idx="0">
                  <c:v>Чи  було характерним для судді, що розглядав Вашу справу (одноособово чи як голова колегії суддів), дотримання процедури розгляду?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96000"/>
                    <a:lumMod val="104000"/>
                  </a:schemeClr>
                </a:gs>
                <a:gs pos="100000">
                  <a:schemeClr val="accent1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суддя!$D$9:$V$9</c:f>
              <c:strCache>
                <c:ptCount val="19"/>
                <c:pt idx="0">
                  <c:v>Апеляційний  СХО</c:v>
                </c:pt>
                <c:pt idx="1">
                  <c:v>Господарський  СХО</c:v>
                </c:pt>
                <c:pt idx="2">
                  <c:v>ХОАС</c:v>
                </c:pt>
                <c:pt idx="3">
                  <c:v>Білогірський районний СХО</c:v>
                </c:pt>
                <c:pt idx="4">
                  <c:v>Віньковецький районний  СХО</c:v>
                </c:pt>
                <c:pt idx="5">
                  <c:v>Волочиський районний  СХО</c:v>
                </c:pt>
                <c:pt idx="6">
                  <c:v>Городоцький районний  СХО</c:v>
                </c:pt>
                <c:pt idx="7">
                  <c:v>Деражнянський районний  СХО</c:v>
                </c:pt>
                <c:pt idx="8">
                  <c:v>Дунаєвецький районний  СХО</c:v>
                </c:pt>
                <c:pt idx="9">
                  <c:v>Ізяславський районний  СХО</c:v>
                </c:pt>
                <c:pt idx="10">
                  <c:v>Кам'янець-Подільський міськрайонний  СХО</c:v>
                </c:pt>
                <c:pt idx="11">
                  <c:v>Красилівський районний  СХО</c:v>
                </c:pt>
                <c:pt idx="12">
                  <c:v>Летичівський рфйонний  СХО</c:v>
                </c:pt>
                <c:pt idx="13">
                  <c:v>Новоушицький районний  СХО</c:v>
                </c:pt>
                <c:pt idx="14">
                  <c:v>Полонський районний  СХО</c:v>
                </c:pt>
                <c:pt idx="15">
                  <c:v>Старосинявський районний  СХО</c:v>
                </c:pt>
                <c:pt idx="16">
                  <c:v>Теофіпольський районний  СХО</c:v>
                </c:pt>
                <c:pt idx="17">
                  <c:v>Чемеровецький районний  СХО</c:v>
                </c:pt>
                <c:pt idx="18">
                  <c:v>Ярмолинецький районний  СХО</c:v>
                </c:pt>
              </c:strCache>
            </c:strRef>
          </c:cat>
          <c:val>
            <c:numRef>
              <c:f>суддя!$D$4:$V$4</c:f>
              <c:numCache>
                <c:formatCode>General</c:formatCode>
                <c:ptCount val="19"/>
                <c:pt idx="0">
                  <c:v>4.5999999999999996</c:v>
                </c:pt>
                <c:pt idx="1">
                  <c:v>4.83</c:v>
                </c:pt>
                <c:pt idx="2">
                  <c:v>4.76</c:v>
                </c:pt>
                <c:pt idx="3">
                  <c:v>4.8499999999999996</c:v>
                </c:pt>
                <c:pt idx="4">
                  <c:v>4.8899999999999997</c:v>
                </c:pt>
                <c:pt idx="5">
                  <c:v>4.7300000000000004</c:v>
                </c:pt>
                <c:pt idx="6">
                  <c:v>4.7</c:v>
                </c:pt>
                <c:pt idx="7">
                  <c:v>4.8099999999999996</c:v>
                </c:pt>
                <c:pt idx="8">
                  <c:v>4.74</c:v>
                </c:pt>
                <c:pt idx="9">
                  <c:v>4.71</c:v>
                </c:pt>
                <c:pt idx="10">
                  <c:v>4.7300000000000004</c:v>
                </c:pt>
                <c:pt idx="11">
                  <c:v>4.92</c:v>
                </c:pt>
                <c:pt idx="12">
                  <c:v>4.79</c:v>
                </c:pt>
                <c:pt idx="13">
                  <c:v>4.54</c:v>
                </c:pt>
                <c:pt idx="14">
                  <c:v>4.9000000000000004</c:v>
                </c:pt>
                <c:pt idx="15">
                  <c:v>4.8499999999999996</c:v>
                </c:pt>
                <c:pt idx="16">
                  <c:v>4.8600000000000003</c:v>
                </c:pt>
                <c:pt idx="17">
                  <c:v>4.8</c:v>
                </c:pt>
                <c:pt idx="18">
                  <c:v>4.5</c:v>
                </c:pt>
              </c:numCache>
            </c:numRef>
          </c:val>
        </c:ser>
        <c:ser>
          <c:idx val="1"/>
          <c:order val="1"/>
          <c:tx>
            <c:strRef>
              <c:f>суддя!$C$5</c:f>
              <c:strCache>
                <c:ptCount val="1"/>
                <c:pt idx="0">
                  <c:v>Чи було характерним для судді, що розглядав Вашу справу (одноособово чи як голова колегії суддів), надання можливостей сторонам обгрунтовувати свою позицію?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96000"/>
                    <a:lumMod val="104000"/>
                  </a:schemeClr>
                </a:gs>
                <a:gs pos="100000">
                  <a:schemeClr val="accent2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суддя!$D$9:$V$9</c:f>
              <c:strCache>
                <c:ptCount val="19"/>
                <c:pt idx="0">
                  <c:v>Апеляційний  СХО</c:v>
                </c:pt>
                <c:pt idx="1">
                  <c:v>Господарський  СХО</c:v>
                </c:pt>
                <c:pt idx="2">
                  <c:v>ХОАС</c:v>
                </c:pt>
                <c:pt idx="3">
                  <c:v>Білогірський районний СХО</c:v>
                </c:pt>
                <c:pt idx="4">
                  <c:v>Віньковецький районний  СХО</c:v>
                </c:pt>
                <c:pt idx="5">
                  <c:v>Волочиський районний  СХО</c:v>
                </c:pt>
                <c:pt idx="6">
                  <c:v>Городоцький районний  СХО</c:v>
                </c:pt>
                <c:pt idx="7">
                  <c:v>Деражнянський районний  СХО</c:v>
                </c:pt>
                <c:pt idx="8">
                  <c:v>Дунаєвецький районний  СХО</c:v>
                </c:pt>
                <c:pt idx="9">
                  <c:v>Ізяславський районний  СХО</c:v>
                </c:pt>
                <c:pt idx="10">
                  <c:v>Кам'янець-Подільський міськрайонний  СХО</c:v>
                </c:pt>
                <c:pt idx="11">
                  <c:v>Красилівський районний  СХО</c:v>
                </c:pt>
                <c:pt idx="12">
                  <c:v>Летичівський рфйонний  СХО</c:v>
                </c:pt>
                <c:pt idx="13">
                  <c:v>Новоушицький районний  СХО</c:v>
                </c:pt>
                <c:pt idx="14">
                  <c:v>Полонський районний  СХО</c:v>
                </c:pt>
                <c:pt idx="15">
                  <c:v>Старосинявський районний  СХО</c:v>
                </c:pt>
                <c:pt idx="16">
                  <c:v>Теофіпольський районний  СХО</c:v>
                </c:pt>
                <c:pt idx="17">
                  <c:v>Чемеровецький районний  СХО</c:v>
                </c:pt>
                <c:pt idx="18">
                  <c:v>Ярмолинецький районний  СХО</c:v>
                </c:pt>
              </c:strCache>
            </c:strRef>
          </c:cat>
          <c:val>
            <c:numRef>
              <c:f>суддя!$D$5:$V$5</c:f>
              <c:numCache>
                <c:formatCode>General</c:formatCode>
                <c:ptCount val="19"/>
                <c:pt idx="0">
                  <c:v>4.63</c:v>
                </c:pt>
                <c:pt idx="1">
                  <c:v>4.83</c:v>
                </c:pt>
                <c:pt idx="2">
                  <c:v>4.7</c:v>
                </c:pt>
                <c:pt idx="3">
                  <c:v>4.72</c:v>
                </c:pt>
                <c:pt idx="4">
                  <c:v>4.9000000000000004</c:v>
                </c:pt>
                <c:pt idx="5">
                  <c:v>4.75</c:v>
                </c:pt>
                <c:pt idx="6">
                  <c:v>4.6100000000000003</c:v>
                </c:pt>
                <c:pt idx="7">
                  <c:v>4.87</c:v>
                </c:pt>
                <c:pt idx="8">
                  <c:v>4.8499999999999996</c:v>
                </c:pt>
                <c:pt idx="9">
                  <c:v>4.59</c:v>
                </c:pt>
                <c:pt idx="10">
                  <c:v>4.6399999999999997</c:v>
                </c:pt>
                <c:pt idx="11">
                  <c:v>4.9000000000000004</c:v>
                </c:pt>
                <c:pt idx="12">
                  <c:v>4.8</c:v>
                </c:pt>
                <c:pt idx="13">
                  <c:v>4.6500000000000004</c:v>
                </c:pt>
                <c:pt idx="14">
                  <c:v>4.8</c:v>
                </c:pt>
                <c:pt idx="15">
                  <c:v>4.8499999999999996</c:v>
                </c:pt>
                <c:pt idx="16">
                  <c:v>4.76</c:v>
                </c:pt>
                <c:pt idx="17">
                  <c:v>4.7</c:v>
                </c:pt>
                <c:pt idx="18">
                  <c:v>4.7</c:v>
                </c:pt>
              </c:numCache>
            </c:numRef>
          </c:val>
        </c:ser>
        <c:ser>
          <c:idx val="2"/>
          <c:order val="2"/>
          <c:tx>
            <c:strRef>
              <c:f>суддя!$C$6</c:f>
              <c:strCache>
                <c:ptCount val="1"/>
                <c:pt idx="0">
                  <c:v>Чи було характерним для судді, що розглядав Вашу справу (одноособово чи як голова колегії суддів), виявлення належної підготовки до справи та знання справи?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tint val="96000"/>
                    <a:lumMod val="104000"/>
                  </a:schemeClr>
                </a:gs>
                <a:gs pos="100000">
                  <a:schemeClr val="accent3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суддя!$D$9:$V$9</c:f>
              <c:strCache>
                <c:ptCount val="19"/>
                <c:pt idx="0">
                  <c:v>Апеляційний  СХО</c:v>
                </c:pt>
                <c:pt idx="1">
                  <c:v>Господарський  СХО</c:v>
                </c:pt>
                <c:pt idx="2">
                  <c:v>ХОАС</c:v>
                </c:pt>
                <c:pt idx="3">
                  <c:v>Білогірський районний СХО</c:v>
                </c:pt>
                <c:pt idx="4">
                  <c:v>Віньковецький районний  СХО</c:v>
                </c:pt>
                <c:pt idx="5">
                  <c:v>Волочиський районний  СХО</c:v>
                </c:pt>
                <c:pt idx="6">
                  <c:v>Городоцький районний  СХО</c:v>
                </c:pt>
                <c:pt idx="7">
                  <c:v>Деражнянський районний  СХО</c:v>
                </c:pt>
                <c:pt idx="8">
                  <c:v>Дунаєвецький районний  СХО</c:v>
                </c:pt>
                <c:pt idx="9">
                  <c:v>Ізяславський районний  СХО</c:v>
                </c:pt>
                <c:pt idx="10">
                  <c:v>Кам'янець-Подільський міськрайонний  СХО</c:v>
                </c:pt>
                <c:pt idx="11">
                  <c:v>Красилівський районний  СХО</c:v>
                </c:pt>
                <c:pt idx="12">
                  <c:v>Летичівський рфйонний  СХО</c:v>
                </c:pt>
                <c:pt idx="13">
                  <c:v>Новоушицький районний  СХО</c:v>
                </c:pt>
                <c:pt idx="14">
                  <c:v>Полонський районний  СХО</c:v>
                </c:pt>
                <c:pt idx="15">
                  <c:v>Старосинявський районний  СХО</c:v>
                </c:pt>
                <c:pt idx="16">
                  <c:v>Теофіпольський районний  СХО</c:v>
                </c:pt>
                <c:pt idx="17">
                  <c:v>Чемеровецький районний  СХО</c:v>
                </c:pt>
                <c:pt idx="18">
                  <c:v>Ярмолинецький районний  СХО</c:v>
                </c:pt>
              </c:strCache>
            </c:strRef>
          </c:cat>
          <c:val>
            <c:numRef>
              <c:f>суддя!$D$6:$V$6</c:f>
              <c:numCache>
                <c:formatCode>General</c:formatCode>
                <c:ptCount val="19"/>
                <c:pt idx="0">
                  <c:v>4.5999999999999996</c:v>
                </c:pt>
                <c:pt idx="1">
                  <c:v>4.82</c:v>
                </c:pt>
                <c:pt idx="2">
                  <c:v>4.72</c:v>
                </c:pt>
                <c:pt idx="3">
                  <c:v>4.75</c:v>
                </c:pt>
                <c:pt idx="4">
                  <c:v>4.92</c:v>
                </c:pt>
                <c:pt idx="5">
                  <c:v>4.7300000000000004</c:v>
                </c:pt>
                <c:pt idx="6">
                  <c:v>4.6100000000000003</c:v>
                </c:pt>
                <c:pt idx="7">
                  <c:v>4.84</c:v>
                </c:pt>
                <c:pt idx="8">
                  <c:v>4.8499999999999996</c:v>
                </c:pt>
                <c:pt idx="9">
                  <c:v>4.6900000000000004</c:v>
                </c:pt>
                <c:pt idx="10">
                  <c:v>4.66</c:v>
                </c:pt>
                <c:pt idx="11">
                  <c:v>4.95</c:v>
                </c:pt>
                <c:pt idx="12">
                  <c:v>4.8</c:v>
                </c:pt>
                <c:pt idx="13">
                  <c:v>4.7</c:v>
                </c:pt>
                <c:pt idx="14">
                  <c:v>4.8</c:v>
                </c:pt>
                <c:pt idx="15">
                  <c:v>4.75</c:v>
                </c:pt>
                <c:pt idx="16">
                  <c:v>4.88</c:v>
                </c:pt>
                <c:pt idx="17">
                  <c:v>4.5999999999999996</c:v>
                </c:pt>
                <c:pt idx="18">
                  <c:v>4.5</c:v>
                </c:pt>
              </c:numCache>
            </c:numRef>
          </c:val>
        </c:ser>
        <c:ser>
          <c:idx val="3"/>
          <c:order val="3"/>
          <c:tx>
            <c:strRef>
              <c:f>суддя!$C$7</c:f>
              <c:strCache>
                <c:ptCount val="1"/>
                <c:pt idx="0">
                  <c:v>Чи було характерним для судді, що розглядав Вашу справу (одноособово чи як голова колегії суддів), виявлення коректності, доброзичливості, ввічливості?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96000"/>
                    <a:lumMod val="104000"/>
                  </a:schemeClr>
                </a:gs>
                <a:gs pos="100000">
                  <a:schemeClr val="accent4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суддя!$D$9:$V$9</c:f>
              <c:strCache>
                <c:ptCount val="19"/>
                <c:pt idx="0">
                  <c:v>Апеляційний  СХО</c:v>
                </c:pt>
                <c:pt idx="1">
                  <c:v>Господарський  СХО</c:v>
                </c:pt>
                <c:pt idx="2">
                  <c:v>ХОАС</c:v>
                </c:pt>
                <c:pt idx="3">
                  <c:v>Білогірський районний СХО</c:v>
                </c:pt>
                <c:pt idx="4">
                  <c:v>Віньковецький районний  СХО</c:v>
                </c:pt>
                <c:pt idx="5">
                  <c:v>Волочиський районний  СХО</c:v>
                </c:pt>
                <c:pt idx="6">
                  <c:v>Городоцький районний  СХО</c:v>
                </c:pt>
                <c:pt idx="7">
                  <c:v>Деражнянський районний  СХО</c:v>
                </c:pt>
                <c:pt idx="8">
                  <c:v>Дунаєвецький районний  СХО</c:v>
                </c:pt>
                <c:pt idx="9">
                  <c:v>Ізяславський районний  СХО</c:v>
                </c:pt>
                <c:pt idx="10">
                  <c:v>Кам'янець-Подільський міськрайонний  СХО</c:v>
                </c:pt>
                <c:pt idx="11">
                  <c:v>Красилівський районний  СХО</c:v>
                </c:pt>
                <c:pt idx="12">
                  <c:v>Летичівський рфйонний  СХО</c:v>
                </c:pt>
                <c:pt idx="13">
                  <c:v>Новоушицький районний  СХО</c:v>
                </c:pt>
                <c:pt idx="14">
                  <c:v>Полонський районний  СХО</c:v>
                </c:pt>
                <c:pt idx="15">
                  <c:v>Старосинявський районний  СХО</c:v>
                </c:pt>
                <c:pt idx="16">
                  <c:v>Теофіпольський районний  СХО</c:v>
                </c:pt>
                <c:pt idx="17">
                  <c:v>Чемеровецький районний  СХО</c:v>
                </c:pt>
                <c:pt idx="18">
                  <c:v>Ярмолинецький районний  СХО</c:v>
                </c:pt>
              </c:strCache>
            </c:strRef>
          </c:cat>
          <c:val>
            <c:numRef>
              <c:f>суддя!$D$7:$V$7</c:f>
              <c:numCache>
                <c:formatCode>General</c:formatCode>
                <c:ptCount val="19"/>
                <c:pt idx="0">
                  <c:v>4.7</c:v>
                </c:pt>
                <c:pt idx="1">
                  <c:v>4.8600000000000003</c:v>
                </c:pt>
                <c:pt idx="2">
                  <c:v>4.6399999999999997</c:v>
                </c:pt>
                <c:pt idx="3">
                  <c:v>4.7699999999999996</c:v>
                </c:pt>
                <c:pt idx="4">
                  <c:v>4.8899999999999997</c:v>
                </c:pt>
                <c:pt idx="5">
                  <c:v>4.75</c:v>
                </c:pt>
                <c:pt idx="6">
                  <c:v>4.63</c:v>
                </c:pt>
                <c:pt idx="7">
                  <c:v>4.83</c:v>
                </c:pt>
                <c:pt idx="8">
                  <c:v>4.67</c:v>
                </c:pt>
                <c:pt idx="9">
                  <c:v>4.53</c:v>
                </c:pt>
                <c:pt idx="10">
                  <c:v>4.6100000000000003</c:v>
                </c:pt>
                <c:pt idx="11">
                  <c:v>4.8499999999999996</c:v>
                </c:pt>
                <c:pt idx="12">
                  <c:v>4.7</c:v>
                </c:pt>
                <c:pt idx="13">
                  <c:v>4.5999999999999996</c:v>
                </c:pt>
                <c:pt idx="14">
                  <c:v>4.9000000000000004</c:v>
                </c:pt>
                <c:pt idx="15">
                  <c:v>4.8</c:v>
                </c:pt>
                <c:pt idx="16">
                  <c:v>4.71</c:v>
                </c:pt>
                <c:pt idx="17">
                  <c:v>4.5</c:v>
                </c:pt>
                <c:pt idx="18">
                  <c:v>4.4000000000000004</c:v>
                </c:pt>
              </c:numCache>
            </c:numRef>
          </c:val>
        </c:ser>
        <c:ser>
          <c:idx val="4"/>
          <c:order val="4"/>
          <c:tx>
            <c:strRef>
              <c:f>суддя!$C$8</c:f>
              <c:strCache>
                <c:ptCount val="1"/>
                <c:pt idx="0">
                  <c:v>Чи було характерним для судді, що розглядав Вашу справу (одноособово чи як голова колегії суддів), виявлення неупередженості та незалежності?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tint val="96000"/>
                    <a:lumMod val="104000"/>
                  </a:schemeClr>
                </a:gs>
                <a:gs pos="100000">
                  <a:schemeClr val="accent5">
                    <a:shade val="98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60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суддя!$D$9:$V$9</c:f>
              <c:strCache>
                <c:ptCount val="19"/>
                <c:pt idx="0">
                  <c:v>Апеляційний  СХО</c:v>
                </c:pt>
                <c:pt idx="1">
                  <c:v>Господарський  СХО</c:v>
                </c:pt>
                <c:pt idx="2">
                  <c:v>ХОАС</c:v>
                </c:pt>
                <c:pt idx="3">
                  <c:v>Білогірський районний СХО</c:v>
                </c:pt>
                <c:pt idx="4">
                  <c:v>Віньковецький районний  СХО</c:v>
                </c:pt>
                <c:pt idx="5">
                  <c:v>Волочиський районний  СХО</c:v>
                </c:pt>
                <c:pt idx="6">
                  <c:v>Городоцький районний  СХО</c:v>
                </c:pt>
                <c:pt idx="7">
                  <c:v>Деражнянський районний  СХО</c:v>
                </c:pt>
                <c:pt idx="8">
                  <c:v>Дунаєвецький районний  СХО</c:v>
                </c:pt>
                <c:pt idx="9">
                  <c:v>Ізяславський районний  СХО</c:v>
                </c:pt>
                <c:pt idx="10">
                  <c:v>Кам'янець-Подільський міськрайонний  СХО</c:v>
                </c:pt>
                <c:pt idx="11">
                  <c:v>Красилівський районний  СХО</c:v>
                </c:pt>
                <c:pt idx="12">
                  <c:v>Летичівський рфйонний  СХО</c:v>
                </c:pt>
                <c:pt idx="13">
                  <c:v>Новоушицький районний  СХО</c:v>
                </c:pt>
                <c:pt idx="14">
                  <c:v>Полонський районний  СХО</c:v>
                </c:pt>
                <c:pt idx="15">
                  <c:v>Старосинявський районний  СХО</c:v>
                </c:pt>
                <c:pt idx="16">
                  <c:v>Теофіпольський районний  СХО</c:v>
                </c:pt>
                <c:pt idx="17">
                  <c:v>Чемеровецький районний  СХО</c:v>
                </c:pt>
                <c:pt idx="18">
                  <c:v>Ярмолинецький районний  СХО</c:v>
                </c:pt>
              </c:strCache>
            </c:strRef>
          </c:cat>
          <c:val>
            <c:numRef>
              <c:f>суддя!$D$8:$V$8</c:f>
              <c:numCache>
                <c:formatCode>General</c:formatCode>
                <c:ptCount val="19"/>
                <c:pt idx="0">
                  <c:v>4.3600000000000003</c:v>
                </c:pt>
                <c:pt idx="1">
                  <c:v>4.5599999999999996</c:v>
                </c:pt>
                <c:pt idx="2">
                  <c:v>4.4000000000000004</c:v>
                </c:pt>
                <c:pt idx="3">
                  <c:v>4.8499999999999996</c:v>
                </c:pt>
                <c:pt idx="4">
                  <c:v>4.9000000000000004</c:v>
                </c:pt>
                <c:pt idx="5">
                  <c:v>4.72</c:v>
                </c:pt>
                <c:pt idx="6">
                  <c:v>4.59</c:v>
                </c:pt>
                <c:pt idx="7">
                  <c:v>4.55</c:v>
                </c:pt>
                <c:pt idx="8">
                  <c:v>4.45</c:v>
                </c:pt>
                <c:pt idx="9">
                  <c:v>4.54</c:v>
                </c:pt>
                <c:pt idx="10">
                  <c:v>4.62</c:v>
                </c:pt>
                <c:pt idx="11">
                  <c:v>4.84</c:v>
                </c:pt>
                <c:pt idx="12">
                  <c:v>4.5999999999999996</c:v>
                </c:pt>
                <c:pt idx="13">
                  <c:v>4.66</c:v>
                </c:pt>
                <c:pt idx="14">
                  <c:v>4.75</c:v>
                </c:pt>
                <c:pt idx="15">
                  <c:v>4.7</c:v>
                </c:pt>
                <c:pt idx="16">
                  <c:v>4.8099999999999996</c:v>
                </c:pt>
                <c:pt idx="17">
                  <c:v>4.4000000000000004</c:v>
                </c:pt>
                <c:pt idx="18">
                  <c:v>4.4000000000000004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serLines>
          <c:spPr>
            <a:ln w="9525" cap="flat" cmpd="sng" algn="ctr">
              <a:solidFill>
                <a:schemeClr val="tx1">
                  <a:lumMod val="35000"/>
                  <a:lumOff val="65000"/>
                </a:schemeClr>
              </a:solidFill>
              <a:round/>
            </a:ln>
            <a:effectLst/>
          </c:spPr>
        </c:serLines>
        <c:axId val="188436944"/>
        <c:axId val="188437504"/>
      </c:barChart>
      <c:catAx>
        <c:axId val="1884369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88437504"/>
        <c:crosses val="autoZero"/>
        <c:auto val="1"/>
        <c:lblAlgn val="ctr"/>
        <c:lblOffset val="100"/>
        <c:noMultiLvlLbl val="0"/>
      </c:catAx>
      <c:valAx>
        <c:axId val="1884375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884369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4400621259893474"/>
          <c:y val="0"/>
          <c:w val="0.24974378688843399"/>
          <c:h val="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ru-RU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cap="none" spc="0" normalizeH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pPr>
            <a:r>
              <a:rPr lang="ru-RU"/>
              <a:t>Рівень довіри до судової системи України</a:t>
            </a:r>
          </a:p>
        </c:rich>
      </c:tx>
      <c:layout>
        <c:manualLayout>
          <c:xMode val="edge"/>
          <c:yMode val="edge"/>
          <c:x val="0.26342562856181334"/>
          <c:y val="2.328007214418514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cap="none" spc="0" normalizeH="0" baseline="0">
              <a:solidFill>
                <a:schemeClr val="tx1"/>
              </a:solidFill>
              <a:latin typeface="+mj-lt"/>
              <a:ea typeface="+mj-ea"/>
              <a:cs typeface="+mj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довіра!$C$6</c:f>
              <c:strCache>
                <c:ptCount val="1"/>
                <c:pt idx="0">
                  <c:v>Важко відповісти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довіра!$D$9:$V$9</c:f>
              <c:strCache>
                <c:ptCount val="19"/>
                <c:pt idx="0">
                  <c:v>Апеляційний  СХО</c:v>
                </c:pt>
                <c:pt idx="1">
                  <c:v>Господарський  СХО</c:v>
                </c:pt>
                <c:pt idx="2">
                  <c:v>ХОАС</c:v>
                </c:pt>
                <c:pt idx="3">
                  <c:v>Білогірський районний СХО</c:v>
                </c:pt>
                <c:pt idx="4">
                  <c:v>Віньковецький районний  СХО</c:v>
                </c:pt>
                <c:pt idx="5">
                  <c:v>Волочиський районний  СХО</c:v>
                </c:pt>
                <c:pt idx="6">
                  <c:v>Городоцький районний  СХО</c:v>
                </c:pt>
                <c:pt idx="7">
                  <c:v>Деражнянський районний  СХО</c:v>
                </c:pt>
                <c:pt idx="8">
                  <c:v>Дунаєвецький районний  СХО</c:v>
                </c:pt>
                <c:pt idx="9">
                  <c:v>Ізяславський районний  СХО</c:v>
                </c:pt>
                <c:pt idx="10">
                  <c:v>Кам'янець-Подільський міськрайонний  СХО</c:v>
                </c:pt>
                <c:pt idx="11">
                  <c:v>Красилівський районний  СХО</c:v>
                </c:pt>
                <c:pt idx="12">
                  <c:v>Летичівський районний СХО</c:v>
                </c:pt>
                <c:pt idx="13">
                  <c:v>Новоушицький районний  СХО</c:v>
                </c:pt>
                <c:pt idx="14">
                  <c:v>Полонський районний  СХО</c:v>
                </c:pt>
                <c:pt idx="15">
                  <c:v>Старосинявський районний  СХО</c:v>
                </c:pt>
                <c:pt idx="16">
                  <c:v>Теофіпольський районний  СХО</c:v>
                </c:pt>
                <c:pt idx="17">
                  <c:v>Чемеровецький районний  СХО</c:v>
                </c:pt>
                <c:pt idx="18">
                  <c:v>Ярмолинецький районний  СХО</c:v>
                </c:pt>
              </c:strCache>
            </c:strRef>
          </c:cat>
          <c:val>
            <c:numRef>
              <c:f>довіра!$D$6:$V$6</c:f>
              <c:numCache>
                <c:formatCode>General</c:formatCode>
                <c:ptCount val="19"/>
                <c:pt idx="0">
                  <c:v>41</c:v>
                </c:pt>
                <c:pt idx="1">
                  <c:v>30</c:v>
                </c:pt>
                <c:pt idx="2">
                  <c:v>38</c:v>
                </c:pt>
                <c:pt idx="3">
                  <c:v>19</c:v>
                </c:pt>
                <c:pt idx="4">
                  <c:v>16</c:v>
                </c:pt>
                <c:pt idx="5">
                  <c:v>19</c:v>
                </c:pt>
                <c:pt idx="6">
                  <c:v>19</c:v>
                </c:pt>
                <c:pt idx="7">
                  <c:v>33</c:v>
                </c:pt>
                <c:pt idx="8">
                  <c:v>26</c:v>
                </c:pt>
                <c:pt idx="9">
                  <c:v>36</c:v>
                </c:pt>
                <c:pt idx="10">
                  <c:v>26</c:v>
                </c:pt>
                <c:pt idx="11">
                  <c:v>21</c:v>
                </c:pt>
                <c:pt idx="12">
                  <c:v>27</c:v>
                </c:pt>
                <c:pt idx="13">
                  <c:v>24</c:v>
                </c:pt>
                <c:pt idx="14">
                  <c:v>20</c:v>
                </c:pt>
                <c:pt idx="15">
                  <c:v>24</c:v>
                </c:pt>
                <c:pt idx="16">
                  <c:v>32</c:v>
                </c:pt>
                <c:pt idx="17">
                  <c:v>24</c:v>
                </c:pt>
                <c:pt idx="18">
                  <c:v>32</c:v>
                </c:pt>
              </c:numCache>
            </c:numRef>
          </c:val>
        </c:ser>
        <c:ser>
          <c:idx val="1"/>
          <c:order val="1"/>
          <c:tx>
            <c:strRef>
              <c:f>довіра!$C$7</c:f>
              <c:strCache>
                <c:ptCount val="1"/>
                <c:pt idx="0">
                  <c:v>Не довіряю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довіра!$D$9:$V$9</c:f>
              <c:strCache>
                <c:ptCount val="19"/>
                <c:pt idx="0">
                  <c:v>Апеляційний  СХО</c:v>
                </c:pt>
                <c:pt idx="1">
                  <c:v>Господарський  СХО</c:v>
                </c:pt>
                <c:pt idx="2">
                  <c:v>ХОАС</c:v>
                </c:pt>
                <c:pt idx="3">
                  <c:v>Білогірський районний СХО</c:v>
                </c:pt>
                <c:pt idx="4">
                  <c:v>Віньковецький районний  СХО</c:v>
                </c:pt>
                <c:pt idx="5">
                  <c:v>Волочиський районний  СХО</c:v>
                </c:pt>
                <c:pt idx="6">
                  <c:v>Городоцький районний  СХО</c:v>
                </c:pt>
                <c:pt idx="7">
                  <c:v>Деражнянський районний  СХО</c:v>
                </c:pt>
                <c:pt idx="8">
                  <c:v>Дунаєвецький районний  СХО</c:v>
                </c:pt>
                <c:pt idx="9">
                  <c:v>Ізяславський районний  СХО</c:v>
                </c:pt>
                <c:pt idx="10">
                  <c:v>Кам'янець-Подільський міськрайонний  СХО</c:v>
                </c:pt>
                <c:pt idx="11">
                  <c:v>Красилівський районний  СХО</c:v>
                </c:pt>
                <c:pt idx="12">
                  <c:v>Летичівський районний СХО</c:v>
                </c:pt>
                <c:pt idx="13">
                  <c:v>Новоушицький районний  СХО</c:v>
                </c:pt>
                <c:pt idx="14">
                  <c:v>Полонський районний  СХО</c:v>
                </c:pt>
                <c:pt idx="15">
                  <c:v>Старосинявський районний  СХО</c:v>
                </c:pt>
                <c:pt idx="16">
                  <c:v>Теофіпольський районний  СХО</c:v>
                </c:pt>
                <c:pt idx="17">
                  <c:v>Чемеровецький районний  СХО</c:v>
                </c:pt>
                <c:pt idx="18">
                  <c:v>Ярмолинецький районний  СХО</c:v>
                </c:pt>
              </c:strCache>
            </c:strRef>
          </c:cat>
          <c:val>
            <c:numRef>
              <c:f>довіра!$D$7:$V$7</c:f>
              <c:numCache>
                <c:formatCode>General</c:formatCode>
                <c:ptCount val="19"/>
                <c:pt idx="0">
                  <c:v>32</c:v>
                </c:pt>
                <c:pt idx="1">
                  <c:v>29</c:v>
                </c:pt>
                <c:pt idx="2">
                  <c:v>30</c:v>
                </c:pt>
                <c:pt idx="3">
                  <c:v>26</c:v>
                </c:pt>
                <c:pt idx="4">
                  <c:v>17</c:v>
                </c:pt>
                <c:pt idx="5">
                  <c:v>30</c:v>
                </c:pt>
                <c:pt idx="6">
                  <c:v>39</c:v>
                </c:pt>
                <c:pt idx="7">
                  <c:v>14</c:v>
                </c:pt>
                <c:pt idx="8">
                  <c:v>22</c:v>
                </c:pt>
                <c:pt idx="9">
                  <c:v>23</c:v>
                </c:pt>
                <c:pt idx="10">
                  <c:v>28</c:v>
                </c:pt>
                <c:pt idx="11">
                  <c:v>19</c:v>
                </c:pt>
                <c:pt idx="12">
                  <c:v>24</c:v>
                </c:pt>
                <c:pt idx="13">
                  <c:v>26</c:v>
                </c:pt>
                <c:pt idx="14">
                  <c:v>31</c:v>
                </c:pt>
                <c:pt idx="15">
                  <c:v>14</c:v>
                </c:pt>
                <c:pt idx="16">
                  <c:v>13</c:v>
                </c:pt>
                <c:pt idx="17">
                  <c:v>31</c:v>
                </c:pt>
                <c:pt idx="18">
                  <c:v>22</c:v>
                </c:pt>
              </c:numCache>
            </c:numRef>
          </c:val>
        </c:ser>
        <c:ser>
          <c:idx val="2"/>
          <c:order val="2"/>
          <c:tx>
            <c:strRef>
              <c:f>довіра!$C$8</c:f>
              <c:strCache>
                <c:ptCount val="1"/>
                <c:pt idx="0">
                  <c:v>Довіряю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довіра!$D$9:$V$9</c:f>
              <c:strCache>
                <c:ptCount val="19"/>
                <c:pt idx="0">
                  <c:v>Апеляційний  СХО</c:v>
                </c:pt>
                <c:pt idx="1">
                  <c:v>Господарський  СХО</c:v>
                </c:pt>
                <c:pt idx="2">
                  <c:v>ХОАС</c:v>
                </c:pt>
                <c:pt idx="3">
                  <c:v>Білогірський районний СХО</c:v>
                </c:pt>
                <c:pt idx="4">
                  <c:v>Віньковецький районний  СХО</c:v>
                </c:pt>
                <c:pt idx="5">
                  <c:v>Волочиський районний  СХО</c:v>
                </c:pt>
                <c:pt idx="6">
                  <c:v>Городоцький районний  СХО</c:v>
                </c:pt>
                <c:pt idx="7">
                  <c:v>Деражнянський районний  СХО</c:v>
                </c:pt>
                <c:pt idx="8">
                  <c:v>Дунаєвецький районний  СХО</c:v>
                </c:pt>
                <c:pt idx="9">
                  <c:v>Ізяславський районний  СХО</c:v>
                </c:pt>
                <c:pt idx="10">
                  <c:v>Кам'янець-Подільський міськрайонний  СХО</c:v>
                </c:pt>
                <c:pt idx="11">
                  <c:v>Красилівський районний  СХО</c:v>
                </c:pt>
                <c:pt idx="12">
                  <c:v>Летичівський районний СХО</c:v>
                </c:pt>
                <c:pt idx="13">
                  <c:v>Новоушицький районний  СХО</c:v>
                </c:pt>
                <c:pt idx="14">
                  <c:v>Полонський районний  СХО</c:v>
                </c:pt>
                <c:pt idx="15">
                  <c:v>Старосинявський районний  СХО</c:v>
                </c:pt>
                <c:pt idx="16">
                  <c:v>Теофіпольський районний  СХО</c:v>
                </c:pt>
                <c:pt idx="17">
                  <c:v>Чемеровецький районний  СХО</c:v>
                </c:pt>
                <c:pt idx="18">
                  <c:v>Ярмолинецький районний  СХО</c:v>
                </c:pt>
              </c:strCache>
            </c:strRef>
          </c:cat>
          <c:val>
            <c:numRef>
              <c:f>довіра!$D$8:$V$8</c:f>
              <c:numCache>
                <c:formatCode>General</c:formatCode>
                <c:ptCount val="19"/>
                <c:pt idx="0">
                  <c:v>27</c:v>
                </c:pt>
                <c:pt idx="1">
                  <c:v>41</c:v>
                </c:pt>
                <c:pt idx="2">
                  <c:v>32</c:v>
                </c:pt>
                <c:pt idx="3">
                  <c:v>55</c:v>
                </c:pt>
                <c:pt idx="4">
                  <c:v>67</c:v>
                </c:pt>
                <c:pt idx="5">
                  <c:v>51</c:v>
                </c:pt>
                <c:pt idx="6">
                  <c:v>42</c:v>
                </c:pt>
                <c:pt idx="7">
                  <c:v>53</c:v>
                </c:pt>
                <c:pt idx="8">
                  <c:v>52</c:v>
                </c:pt>
                <c:pt idx="9">
                  <c:v>41</c:v>
                </c:pt>
                <c:pt idx="10">
                  <c:v>46</c:v>
                </c:pt>
                <c:pt idx="11">
                  <c:v>60</c:v>
                </c:pt>
                <c:pt idx="12">
                  <c:v>49</c:v>
                </c:pt>
                <c:pt idx="13">
                  <c:v>50</c:v>
                </c:pt>
                <c:pt idx="14">
                  <c:v>49</c:v>
                </c:pt>
                <c:pt idx="15">
                  <c:v>62</c:v>
                </c:pt>
                <c:pt idx="16">
                  <c:v>55</c:v>
                </c:pt>
                <c:pt idx="17">
                  <c:v>45</c:v>
                </c:pt>
                <c:pt idx="18">
                  <c:v>46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99"/>
        <c:axId val="190019744"/>
        <c:axId val="190020304"/>
      </c:barChart>
      <c:catAx>
        <c:axId val="1900197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cap="none" spc="0" normalizeH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90020304"/>
        <c:crosses val="autoZero"/>
        <c:auto val="1"/>
        <c:lblAlgn val="ctr"/>
        <c:lblOffset val="100"/>
        <c:noMultiLvlLbl val="0"/>
      </c:catAx>
      <c:valAx>
        <c:axId val="1900203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900197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32995466945166252"/>
          <c:y val="0.12538301906720092"/>
          <c:w val="0.38384058266408977"/>
          <c:h val="4.613767833933286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b="1">
          <a:solidFill>
            <a:schemeClr val="tx1"/>
          </a:solidFill>
        </a:defRPr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b="0" kern="1200" cap="none" spc="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dk1">
          <a:lumMod val="15000"/>
          <a:lumOff val="85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810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8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200" b="0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0.xml><?xml version="1.0" encoding="utf-8"?>
<cs:chartStyle xmlns:cs="http://schemas.microsoft.com/office/drawing/2012/chartStyle" xmlns:a="http://schemas.openxmlformats.org/drawingml/2006/main" id="21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b="0" kern="1200" cap="none" spc="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dk1">
          <a:lumMod val="15000"/>
          <a:lumOff val="85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810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8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200" b="0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1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b="0" kern="1200" cap="none" spc="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dk1">
          <a:lumMod val="15000"/>
          <a:lumOff val="85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810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8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200" b="0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34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34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34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34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34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34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9.xml><?xml version="1.0" encoding="utf-8"?>
<cs:chartStyle xmlns:cs="http://schemas.microsoft.com/office/drawing/2012/chartStyle" xmlns:a="http://schemas.openxmlformats.org/drawingml/2006/main" id="21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b="0" kern="1200" cap="none" spc="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dk1">
          <a:lumMod val="15000"/>
          <a:lumOff val="85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810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8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200" b="0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2/12/2016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2/12/2016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/>
              <a:t>Проект «</a:t>
            </a:r>
            <a:r>
              <a:rPr lang="ru-RU" sz="3600" b="1" dirty="0" err="1" smtClean="0"/>
              <a:t>Опитування</a:t>
            </a:r>
            <a:r>
              <a:rPr lang="ru-RU" sz="3600" b="1" dirty="0" smtClean="0"/>
              <a:t> </a:t>
            </a:r>
            <a:r>
              <a:rPr lang="ru-RU" sz="3600" b="1" dirty="0" err="1"/>
              <a:t>громадян</a:t>
            </a:r>
            <a:r>
              <a:rPr lang="ru-RU" sz="3600" b="1" dirty="0"/>
              <a:t> </a:t>
            </a:r>
            <a:r>
              <a:rPr lang="ru-RU" sz="3600" b="1" dirty="0" err="1"/>
              <a:t>щодо</a:t>
            </a:r>
            <a:r>
              <a:rPr lang="ru-RU" sz="3600" b="1" dirty="0"/>
              <a:t> </a:t>
            </a:r>
            <a:r>
              <a:rPr lang="ru-RU" sz="3600" b="1" dirty="0" err="1"/>
              <a:t>їх</a:t>
            </a:r>
            <a:r>
              <a:rPr lang="ru-RU" sz="3600" b="1" dirty="0"/>
              <a:t> </a:t>
            </a:r>
            <a:r>
              <a:rPr lang="ru-RU" sz="3600" b="1" dirty="0" err="1" smtClean="0"/>
              <a:t>задоволенності</a:t>
            </a:r>
            <a:r>
              <a:rPr lang="ru-RU" sz="3600" b="1" dirty="0" smtClean="0"/>
              <a:t> </a:t>
            </a:r>
            <a:r>
              <a:rPr lang="ru-RU" sz="3600" b="1" dirty="0" err="1"/>
              <a:t>якістю</a:t>
            </a:r>
            <a:r>
              <a:rPr lang="ru-RU" sz="3600" b="1" dirty="0"/>
              <a:t> </a:t>
            </a:r>
            <a:r>
              <a:rPr lang="ru-RU" sz="3600" b="1" dirty="0" err="1"/>
              <a:t>функціонування</a:t>
            </a:r>
            <a:r>
              <a:rPr lang="ru-RU" sz="3600" b="1" dirty="0"/>
              <a:t> </a:t>
            </a:r>
            <a:r>
              <a:rPr lang="ru-RU" sz="3600" b="1" dirty="0" err="1"/>
              <a:t>Апеляційного</a:t>
            </a:r>
            <a:r>
              <a:rPr lang="ru-RU" sz="3600" b="1" dirty="0"/>
              <a:t> суду </a:t>
            </a:r>
            <a:r>
              <a:rPr lang="ru-RU" sz="3600" b="1" dirty="0" err="1"/>
              <a:t>Вінницької</a:t>
            </a:r>
            <a:r>
              <a:rPr lang="ru-RU" sz="3600" b="1" dirty="0"/>
              <a:t> </a:t>
            </a:r>
            <a:r>
              <a:rPr lang="ru-RU" sz="3600" b="1" dirty="0" err="1"/>
              <a:t>області</a:t>
            </a:r>
            <a:r>
              <a:rPr lang="ru-RU" sz="3600" b="1" dirty="0"/>
              <a:t> та </a:t>
            </a:r>
            <a:r>
              <a:rPr lang="ru-RU" sz="3600" b="1" dirty="0" err="1"/>
              <a:t>судів</a:t>
            </a:r>
            <a:r>
              <a:rPr lang="ru-RU" sz="3600" b="1" dirty="0"/>
              <a:t> </a:t>
            </a:r>
            <a:r>
              <a:rPr lang="ru-RU" sz="3600" b="1" dirty="0" err="1"/>
              <a:t>Хмельницької</a:t>
            </a:r>
            <a:r>
              <a:rPr lang="ru-RU" sz="3600" b="1" dirty="0"/>
              <a:t> </a:t>
            </a:r>
            <a:r>
              <a:rPr lang="ru-RU" sz="3600" b="1" dirty="0" err="1" smtClean="0"/>
              <a:t>області</a:t>
            </a:r>
            <a:r>
              <a:rPr lang="ru-RU" sz="3600" b="1" dirty="0" smtClean="0"/>
              <a:t>»</a:t>
            </a:r>
            <a:endParaRPr lang="ru-RU" sz="3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uk-UA" sz="4000" dirty="0" smtClean="0"/>
              <a:t>Фокус-групова дискусія</a:t>
            </a:r>
            <a:endParaRPr lang="ru-RU" sz="4000" dirty="0"/>
          </a:p>
        </p:txBody>
      </p:sp>
      <p:pic>
        <p:nvPicPr>
          <p:cNvPr id="4" name="Picture 4" descr="FAIR Letterhead UK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6050" y="0"/>
            <a:ext cx="569595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2472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FAIR Letterhead UK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6050" y="0"/>
            <a:ext cx="569595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56763245"/>
              </p:ext>
            </p:extLst>
          </p:nvPr>
        </p:nvGraphicFramePr>
        <p:xfrm>
          <a:off x="0" y="580571"/>
          <a:ext cx="12191999" cy="62774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703048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FAIR Letterhead UK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6050" y="0"/>
            <a:ext cx="569595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89807791"/>
              </p:ext>
            </p:extLst>
          </p:nvPr>
        </p:nvGraphicFramePr>
        <p:xfrm>
          <a:off x="0" y="714375"/>
          <a:ext cx="12192000" cy="6143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495225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8971" y="1872339"/>
            <a:ext cx="5863773" cy="1280890"/>
          </a:xfrm>
        </p:spPr>
        <p:txBody>
          <a:bodyPr>
            <a:noAutofit/>
          </a:bodyPr>
          <a:lstStyle/>
          <a:p>
            <a:r>
              <a:rPr lang="ru-RU" sz="4400" dirty="0" err="1" smtClean="0"/>
              <a:t>Дяку</a:t>
            </a:r>
            <a:r>
              <a:rPr lang="uk-UA" sz="4400" dirty="0" smtClean="0"/>
              <a:t>є</a:t>
            </a:r>
            <a:r>
              <a:rPr lang="ru-RU" sz="4400" dirty="0" err="1" smtClean="0"/>
              <a:t>мо</a:t>
            </a:r>
            <a:r>
              <a:rPr lang="ru-RU" sz="4400" dirty="0" smtClean="0"/>
              <a:t> за </a:t>
            </a:r>
            <a:r>
              <a:rPr lang="ru-RU" sz="4400" dirty="0" err="1" smtClean="0"/>
              <a:t>увагу</a:t>
            </a:r>
            <a:r>
              <a:rPr lang="ru-RU" sz="4400" dirty="0" smtClean="0"/>
              <a:t>!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4426857"/>
            <a:ext cx="8915400" cy="1654629"/>
          </a:xfrm>
        </p:spPr>
        <p:txBody>
          <a:bodyPr/>
          <a:lstStyle/>
          <a:p>
            <a:r>
              <a:rPr lang="uk-UA" altLang="ru-RU" i="1" dirty="0"/>
              <a:t>Втілення проекту в життя стало можливим за підтримки американського народу, наданої через Агентство США з міжнародного розвитку (USAID) в рамках </a:t>
            </a:r>
            <a:br>
              <a:rPr lang="uk-UA" altLang="ru-RU" i="1" dirty="0"/>
            </a:br>
            <a:r>
              <a:rPr lang="uk-UA" altLang="ru-RU" i="1" dirty="0"/>
              <a:t>Проекту “Справедливе правосуддя”</a:t>
            </a:r>
            <a:endParaRPr lang="ru-RU" altLang="ru-RU" i="1" dirty="0"/>
          </a:p>
          <a:p>
            <a:pPr marL="0" indent="0">
              <a:buNone/>
            </a:pP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3461537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FAIR Letterhead UK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6050" y="0"/>
            <a:ext cx="569595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13632384"/>
              </p:ext>
            </p:extLst>
          </p:nvPr>
        </p:nvGraphicFramePr>
        <p:xfrm>
          <a:off x="145143" y="493486"/>
          <a:ext cx="12046857" cy="63645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499112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FAIR Letterhead UK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6050" y="0"/>
            <a:ext cx="569595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28387867"/>
              </p:ext>
            </p:extLst>
          </p:nvPr>
        </p:nvGraphicFramePr>
        <p:xfrm>
          <a:off x="217714" y="493486"/>
          <a:ext cx="11974286" cy="63645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683023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FAIR Letterhead UK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6050" y="0"/>
            <a:ext cx="569595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4117861"/>
              </p:ext>
            </p:extLst>
          </p:nvPr>
        </p:nvGraphicFramePr>
        <p:xfrm>
          <a:off x="203200" y="595086"/>
          <a:ext cx="11988800" cy="62629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02839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FAIR Letterhead UK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6050" y="0"/>
            <a:ext cx="569595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31819493"/>
              </p:ext>
            </p:extLst>
          </p:nvPr>
        </p:nvGraphicFramePr>
        <p:xfrm>
          <a:off x="0" y="537029"/>
          <a:ext cx="12191999" cy="63209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642335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FAIR Letterhead UK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6050" y="0"/>
            <a:ext cx="569595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68066631"/>
              </p:ext>
            </p:extLst>
          </p:nvPr>
        </p:nvGraphicFramePr>
        <p:xfrm>
          <a:off x="0" y="508000"/>
          <a:ext cx="12192000" cy="6349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705631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FAIR Letterhead UK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6050" y="0"/>
            <a:ext cx="569595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26963844"/>
              </p:ext>
            </p:extLst>
          </p:nvPr>
        </p:nvGraphicFramePr>
        <p:xfrm>
          <a:off x="0" y="714375"/>
          <a:ext cx="12192000" cy="6143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776497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FAIR Letterhead UK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6050" y="0"/>
            <a:ext cx="569595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82627752"/>
              </p:ext>
            </p:extLst>
          </p:nvPr>
        </p:nvGraphicFramePr>
        <p:xfrm>
          <a:off x="0" y="714375"/>
          <a:ext cx="12191999" cy="6143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406263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FAIR Letterhead UK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6050" y="0"/>
            <a:ext cx="569595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25851063"/>
              </p:ext>
            </p:extLst>
          </p:nvPr>
        </p:nvGraphicFramePr>
        <p:xfrm>
          <a:off x="0" y="391886"/>
          <a:ext cx="12191999" cy="64661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599985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69</TotalTime>
  <Words>97</Words>
  <Application>Microsoft Office PowerPoint</Application>
  <PresentationFormat>Широкоэкранный</PresentationFormat>
  <Paragraphs>14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Century Gothic</vt:lpstr>
      <vt:lpstr>Wingdings 3</vt:lpstr>
      <vt:lpstr>Легкий дым</vt:lpstr>
      <vt:lpstr>Проект «Опитування громадян щодо їх задоволенності якістю функціонування Апеляційного суду Вінницької області та судів Хмельницької області»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Дякуємо за увагу!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«Опитування громадян щодо їх задоволенності якістю функціонування Апеляційного суду Вінницької області та судів Хмельницької області»</dc:title>
  <dc:creator>RePack by Diakov</dc:creator>
  <cp:lastModifiedBy>RePack by Diakov</cp:lastModifiedBy>
  <cp:revision>18</cp:revision>
  <dcterms:created xsi:type="dcterms:W3CDTF">2016-02-10T15:41:14Z</dcterms:created>
  <dcterms:modified xsi:type="dcterms:W3CDTF">2016-02-12T13:41:46Z</dcterms:modified>
</cp:coreProperties>
</file>